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8" r:id="rId3"/>
    <p:sldId id="271" r:id="rId4"/>
    <p:sldId id="300" r:id="rId5"/>
    <p:sldId id="335" r:id="rId6"/>
    <p:sldId id="336" r:id="rId7"/>
    <p:sldId id="343" r:id="rId8"/>
    <p:sldId id="342" r:id="rId9"/>
    <p:sldId id="327" r:id="rId10"/>
    <p:sldId id="34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di Shavit" initials="U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1" autoAdjust="0"/>
    <p:restoredTop sz="92647" autoAdjust="0"/>
  </p:normalViewPr>
  <p:slideViewPr>
    <p:cSldViewPr>
      <p:cViewPr>
        <p:scale>
          <a:sx n="70" d="100"/>
          <a:sy n="70" d="100"/>
        </p:scale>
        <p:origin x="-86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471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8C498B-11A3-40DB-9A76-DD4513B9C45D}" type="datetimeFigureOut">
              <a:rPr lang="en-US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7541ED7-6C77-47E8-A9DE-9EF3BAC1613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1789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31AB9-E3B4-470E-85AD-FE9BAADA78E8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4EA9A-9953-4EB3-83FC-0CB9F91020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3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4EA9A-9953-4EB3-83FC-0CB9F910208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91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4EA9A-9953-4EB3-83FC-0CB9F910208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01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4EA9A-9953-4EB3-83FC-0CB9F91020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07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4EA9A-9953-4EB3-83FC-0CB9F910208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21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4EA9A-9953-4EB3-83FC-0CB9F91020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54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4EA9A-9953-4EB3-83FC-0CB9F910208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4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4EA9A-9953-4EB3-83FC-0CB9F91020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2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4EA9A-9953-4EB3-83FC-0CB9F910208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98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4EA9A-9953-4EB3-83FC-0CB9F910208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38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>
                <a:ea typeface="Calibri" panose="020F0502020204030204" pitchFamily="34" charset="0"/>
                <a:cs typeface="David" panose="020E0502060401010101" pitchFamily="34" charset="-79"/>
              </a:rPr>
              <a:t>לקדם התערבות מבוססת ניטור הישגים במהלך שנת הלימודים הראשונה</a:t>
            </a:r>
          </a:p>
          <a:p>
            <a:r>
              <a:rPr lang="he-IL" dirty="0" smtClean="0">
                <a:cs typeface="David" panose="020E0502060401010101" pitchFamily="34" charset="-79"/>
              </a:rPr>
              <a:t>אופק מבטיח של הרחבת מערכת ההשכלה הגבוהה ופתיחת שערים. זאת – ללא סיכון משמעותי עבור המוסד (בדמות היקף נשירה גבוה)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cs typeface="David" panose="020E0502060401010101" pitchFamily="34" charset="-79"/>
              </a:rPr>
              <a:t>מרגע כניסת הסטודנטים בשערי האוניברסיטה היא מתעלמת מההבדלים ברקע החברתי שלהם. בהינתן חשיבות ההישגים האקדמיים לניבוי נשירה, על המוסדות להתמקד בהוראה איכותית וביסוס קשר חיובי עם הסטודנטים.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4EA9A-9953-4EB3-83FC-0CB9F91020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24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EE50-B92F-4FAE-A315-217D4129E534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3F579D4-C515-4042-A2DC-FDC6471BFA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585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4098-ADC6-4979-AA1A-609AE393FF26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36CD6-BA59-4A5D-B8E0-FE1427E032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8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68F3F-08EC-4704-A995-12DE7A7A49AD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FFF21-A10C-4063-9111-1E821ED12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15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00E2A-231C-4587-B12F-38184298ABD6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E3693-320D-4BB3-876F-731D0CB2799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952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93E02-CF70-4EEE-BEFE-B17CC11314FA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00FF073-8878-4D01-A4CB-E2CF0EFEC7A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6508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0DFBF-2BC5-472F-AAEF-9014B7A0E6AE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730EE-1889-4E19-B805-2B446B3982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809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71C4-FDE5-4AF5-A5EF-0CB3D0248BBC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22638-62AA-45D8-BF0F-7B254A034F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551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DCE5-D5B1-430D-9794-33FBEA04CC2E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3F9A1-0798-4B02-A6AB-471FE587B3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032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A5C2-F4B3-4D6C-A8E5-63CD40032AB7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19DDE-BA14-46BA-BB15-019FCCEBD0D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49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E7DAF-3C9A-44AD-9572-8050C4079C2A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15779-1A79-4A6B-B7F0-3073311941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066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8B9C5-D405-4E40-A081-27A1C14186DE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A4C2C9C7-539E-4A96-B7E4-DA085742C1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194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46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946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4C1FFB-2C49-4FB1-A8D8-FF0E35C3FE4C}" type="datetime1">
              <a:rPr lang="en-US" smtClean="0"/>
              <a:pPr>
                <a:defRPr/>
              </a:pPr>
              <a:t>2/14/2021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7365BC05-856F-479C-B846-27389B5B9F6A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1946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gad.yair@mail.huji.ac.il" TargetMode="External"/><Relationship Id="rId4" Type="http://schemas.openxmlformats.org/officeDocument/2006/relationships/hyperlink" Target="mailto:rotem002@umn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473" y="2091461"/>
            <a:ext cx="8839200" cy="18288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rtl="1"/>
            <a:r>
              <a:rPr lang="he-IL" dirty="0" smtClean="0">
                <a:effectLst/>
              </a:rPr>
              <a:t>הרחיבו את השערים:</a:t>
            </a:r>
            <a:br>
              <a:rPr lang="he-IL" dirty="0" smtClean="0">
                <a:effectLst/>
              </a:rPr>
            </a:br>
            <a:r>
              <a:rPr lang="he-IL" dirty="0" smtClean="0">
                <a:effectLst/>
              </a:rPr>
              <a:t>העדפה מתקנת ונשירה</a:t>
            </a:r>
            <a:endParaRPr lang="en-US" sz="4400" dirty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831850" y="4648200"/>
            <a:ext cx="7854950" cy="1143000"/>
          </a:xfrm>
        </p:spPr>
        <p:txBody>
          <a:bodyPr/>
          <a:lstStyle/>
          <a:p>
            <a:pPr marR="0" rtl="1" eaLnBrk="1" hangingPunct="1"/>
            <a:r>
              <a:rPr lang="he-IL" altLang="en-US" sz="2000" dirty="0" smtClean="0"/>
              <a:t>ניר </a:t>
            </a:r>
            <a:r>
              <a:rPr lang="he-IL" altLang="en-US" sz="2000" dirty="0"/>
              <a:t>רותם</a:t>
            </a:r>
          </a:p>
          <a:p>
            <a:pPr marR="0" algn="r" rtl="1" eaLnBrk="1" hangingPunct="1"/>
            <a:r>
              <a:rPr lang="he-IL" altLang="en-US" sz="2000" dirty="0" smtClean="0"/>
              <a:t>המחלקה לסוציולוגיה, אוניברסיטת מינסוטה</a:t>
            </a:r>
          </a:p>
          <a:p>
            <a:pPr marR="0" rtl="1" eaLnBrk="1" hangingPunct="1"/>
            <a:r>
              <a:rPr lang="he-IL" altLang="en-US" sz="2000" dirty="0"/>
              <a:t>פרופסור גד יאיר</a:t>
            </a:r>
          </a:p>
          <a:p>
            <a:pPr marR="0" rtl="1" eaLnBrk="1" hangingPunct="1"/>
            <a:r>
              <a:rPr lang="he-IL" altLang="en-US" sz="2000" dirty="0"/>
              <a:t>המחלקה לסוציולוגיה ואנתרופולוגיה, האוניברסיטה העברית בירושלים</a:t>
            </a:r>
          </a:p>
          <a:p>
            <a:pPr marR="0" algn="r" rtl="1" eaLnBrk="1" hangingPunct="1"/>
            <a:endParaRPr lang="he-IL" alt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003349" y="6166621"/>
            <a:ext cx="112402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e-IL" dirty="0" smtClean="0">
                <a:latin typeface="+mj-lt"/>
                <a:cs typeface="Arial" charset="0"/>
              </a:rPr>
              <a:t>מרץ 2021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79D4-C515-4042-A2DC-FDC6471BFAA5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9DDE-BA14-46BA-BB15-019FCCEBD0DA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6250" y="4572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e-IL" altLang="en-US" sz="4400" dirty="0" smtClean="0"/>
              <a:t>תודה על ההקשבה!</a:t>
            </a:r>
            <a:endParaRPr lang="he-IL" altLang="en-US" sz="4400" dirty="0"/>
          </a:p>
          <a:p>
            <a:pPr algn="ctr" eaLnBrk="1" hangingPunct="1"/>
            <a:r>
              <a:rPr lang="he-IL" altLang="en-US" sz="4400" dirty="0" smtClean="0"/>
              <a:t>שאלות?</a:t>
            </a:r>
            <a:endParaRPr lang="en-US" altLang="en-US" sz="4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905000"/>
            <a:ext cx="5676900" cy="378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6019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Nir Rotem </a:t>
            </a:r>
            <a:r>
              <a:rPr lang="en-US" dirty="0" smtClean="0">
                <a:hlinkClick r:id="rId4"/>
              </a:rPr>
              <a:t>rotem002@umn.edu</a:t>
            </a:r>
            <a:endParaRPr lang="en-US" dirty="0" smtClean="0"/>
          </a:p>
          <a:p>
            <a:r>
              <a:rPr lang="en-US" dirty="0"/>
              <a:t>Gad Yair </a:t>
            </a:r>
            <a:r>
              <a:rPr lang="en-US" dirty="0" smtClean="0">
                <a:hlinkClick r:id="rId5"/>
              </a:rPr>
              <a:t>gad.yair@mail.huji.ac.il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13A9F6-1B0B-4E72-B40C-443A1BF3A15E}" type="slidenum">
              <a:rPr lang="he-IL" altLang="en-US">
                <a:solidFill>
                  <a:srgbClr val="045C75"/>
                </a:solidFill>
                <a:latin typeface="Constantia" panose="02030602050306030303" pitchFamily="18" charset="0"/>
                <a:cs typeface="David" panose="020E0502060401010101" pitchFamily="34" charset="-79"/>
              </a:rPr>
              <a:pPr eaLnBrk="1" hangingPunct="1"/>
              <a:t>2</a:t>
            </a:fld>
            <a:endParaRPr lang="en-US" altLang="en-US" dirty="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914400" y="990600"/>
            <a:ext cx="7772400" cy="5334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he-IL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תודות</a:t>
            </a:r>
          </a:p>
          <a:p>
            <a:pPr algn="ctr" eaLnBrk="0" hangingPunct="0">
              <a:defRPr/>
            </a:pP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 rtl="1" eaLnBrk="0" hangingPunct="0">
              <a:spcBef>
                <a:spcPts val="1800"/>
              </a:spcBef>
              <a:spcAft>
                <a:spcPts val="1200"/>
              </a:spcAft>
              <a:defRPr/>
            </a:pPr>
            <a:r>
              <a:rPr lang="he-IL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ברצוננו להודות </a:t>
            </a:r>
            <a:r>
              <a:rPr lang="he-IL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לאוניברסיטה העברית שבנדיבותה הנגישה עבורנו את נתוני הסטודנטים, וכן לקרן אדמונד דה רוטשילד שתמכה במחקר.</a:t>
            </a:r>
            <a:endParaRPr lang="he-IL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 rtl="1" eaLnBrk="0" hangingPunct="0">
              <a:spcBef>
                <a:spcPts val="1800"/>
              </a:spcBef>
              <a:spcAft>
                <a:spcPts val="1200"/>
              </a:spcAft>
              <a:defRPr/>
            </a:pPr>
            <a:r>
              <a:rPr lang="he-IL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תודתנו גם לאלעד </a:t>
            </a:r>
            <a:r>
              <a:rPr lang="he-IL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שוסטק</a:t>
            </a:r>
            <a:r>
              <a:rPr lang="he-IL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e-IL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על הייעוץ הסטטיסטי</a:t>
            </a:r>
            <a:endParaRPr lang="he-IL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547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342108-665F-4F36-A62D-D68E7A34DA24}" type="slidenum">
              <a:rPr lang="he-IL" altLang="en-US">
                <a:solidFill>
                  <a:srgbClr val="045C75"/>
                </a:solidFill>
                <a:latin typeface="Constantia" panose="02030602050306030303" pitchFamily="18" charset="0"/>
                <a:cs typeface="David" panose="020E0502060401010101" pitchFamily="34" charset="-79"/>
              </a:rPr>
              <a:pPr eaLnBrk="1" hangingPunct="1"/>
              <a:t>3</a:t>
            </a:fld>
            <a:endParaRPr lang="en-US" altLang="en-US" dirty="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762000"/>
          </a:xfrm>
          <a:prstGeom prst="rect">
            <a:avLst/>
          </a:prstGeom>
        </p:spPr>
        <p:txBody>
          <a:bodyPr/>
          <a:lstStyle/>
          <a:p>
            <a:pPr algn="r" rtl="1" eaLnBrk="0" hangingPunct="0">
              <a:defRPr/>
            </a:pPr>
            <a:r>
              <a:rPr lang="he-IL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מטרות המחקר</a:t>
            </a:r>
            <a:endParaRPr lang="en-US" sz="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95300" y="1587993"/>
            <a:ext cx="8153400" cy="4419600"/>
          </a:xfrm>
          <a:prstGeom prst="rect">
            <a:avLst/>
          </a:prstGeom>
        </p:spPr>
        <p:txBody>
          <a:bodyPr/>
          <a:lstStyle/>
          <a:p>
            <a:pPr marL="273050" indent="-273050"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defRPr/>
            </a:pPr>
            <a:r>
              <a:rPr lang="he-IL" sz="2000" dirty="0">
                <a:latin typeface="+mj-lt"/>
                <a:cs typeface="+mn-cs"/>
              </a:rPr>
              <a:t>	מטרתנו היא </a:t>
            </a:r>
          </a:p>
          <a:p>
            <a:pPr marL="273050" indent="-273050"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defRPr/>
            </a:pPr>
            <a:r>
              <a:rPr lang="he-IL" sz="2000" dirty="0">
                <a:latin typeface="+mj-lt"/>
                <a:cs typeface="+mn-cs"/>
              </a:rPr>
              <a:t>	1) </a:t>
            </a:r>
            <a:r>
              <a:rPr lang="he-IL" sz="2000" dirty="0" smtClean="0">
                <a:latin typeface="+mj-lt"/>
                <a:cs typeface="+mn-cs"/>
              </a:rPr>
              <a:t>לפתח את תחום חיזוי הנשירה, כתחום בעל השפעה ישירה על מדיניות מיצוי לימודים</a:t>
            </a:r>
            <a:endParaRPr lang="he-IL" sz="2000" dirty="0">
              <a:latin typeface="+mj-lt"/>
              <a:cs typeface="+mn-cs"/>
            </a:endParaRPr>
          </a:p>
          <a:p>
            <a:pPr marL="273050" indent="-273050"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defRPr/>
            </a:pPr>
            <a:r>
              <a:rPr lang="he-IL" sz="2000" dirty="0">
                <a:latin typeface="+mj-lt"/>
                <a:cs typeface="+mn-cs"/>
              </a:rPr>
              <a:t>	2) להבין את </a:t>
            </a:r>
            <a:r>
              <a:rPr lang="he-IL" sz="2000" dirty="0" smtClean="0">
                <a:latin typeface="+mj-lt"/>
                <a:cs typeface="+mn-cs"/>
              </a:rPr>
              <a:t>מאפייניה מבחינה סטטיסטית תוך התמקדות בראויים לקידום</a:t>
            </a:r>
          </a:p>
          <a:p>
            <a:pPr marL="273050" indent="-273050"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defRPr/>
            </a:pPr>
            <a:r>
              <a:rPr lang="he-IL" sz="2000" dirty="0" smtClean="0">
                <a:latin typeface="+mj-lt"/>
                <a:cs typeface="+mn-cs"/>
              </a:rPr>
              <a:t>	</a:t>
            </a:r>
          </a:p>
          <a:p>
            <a:pPr marL="273050" indent="-273050"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defRPr/>
            </a:pPr>
            <a:r>
              <a:rPr lang="he-IL" sz="2000" dirty="0">
                <a:latin typeface="+mj-lt"/>
                <a:cs typeface="+mn-cs"/>
              </a:rPr>
              <a:t>	</a:t>
            </a:r>
            <a:r>
              <a:rPr lang="he-IL" sz="2000" dirty="0" smtClean="0">
                <a:latin typeface="+mj-lt"/>
                <a:cs typeface="+mn-cs"/>
              </a:rPr>
              <a:t>ראויים לקידום: התכנית הישראלית להעדפה מתקנת בניצוחה של האגודה לקידום החינוך ירושלים</a:t>
            </a:r>
            <a:endParaRPr lang="en-US" sz="2400" dirty="0">
              <a:latin typeface="+mj-lt"/>
              <a:cs typeface="+mn-cs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he-IL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342108-665F-4F36-A62D-D68E7A34DA24}" type="slidenum">
              <a:rPr lang="he-IL" altLang="en-US">
                <a:solidFill>
                  <a:srgbClr val="045C75"/>
                </a:solidFill>
                <a:latin typeface="Constantia" panose="02030602050306030303" pitchFamily="18" charset="0"/>
                <a:cs typeface="David" panose="020E0502060401010101" pitchFamily="34" charset="-79"/>
              </a:rPr>
              <a:pPr eaLnBrk="1" hangingPunct="1"/>
              <a:t>4</a:t>
            </a:fld>
            <a:endParaRPr lang="en-US" altLang="en-US" dirty="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/>
          <a:lstStyle/>
          <a:p>
            <a:pPr algn="r" rtl="1" eaLnBrk="0" hangingPunct="0">
              <a:defRPr/>
            </a:pPr>
            <a:r>
              <a:rPr lang="he-IL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מתודולוגיית המחקר</a:t>
            </a:r>
            <a:endParaRPr lang="en-US" sz="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905000"/>
            <a:ext cx="8229600" cy="4648200"/>
          </a:xfrm>
          <a:prstGeom prst="rect">
            <a:avLst/>
          </a:prstGeom>
        </p:spPr>
        <p:txBody>
          <a:bodyPr/>
          <a:lstStyle/>
          <a:p>
            <a:pPr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j-lt"/>
                <a:cs typeface="+mn-cs"/>
              </a:rPr>
              <a:t>המחקר נערך באמצעות:</a:t>
            </a:r>
            <a:endParaRPr lang="en-US" sz="2400" dirty="0">
              <a:latin typeface="+mj-lt"/>
              <a:cs typeface="+mn-cs"/>
            </a:endParaRPr>
          </a:p>
          <a:p>
            <a:pPr marL="800100" lvl="1" indent="-342900"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+mj-lt"/>
                <a:cs typeface="+mn-cs"/>
              </a:rPr>
              <a:t>ניתוח מידע סטטיסטי שהתקבל מרישומי </a:t>
            </a:r>
            <a:r>
              <a:rPr lang="he-IL" sz="2000" dirty="0" smtClean="0">
                <a:latin typeface="+mj-lt"/>
                <a:cs typeface="+mn-cs"/>
              </a:rPr>
              <a:t>האוניברסיטה העברית בירושלים </a:t>
            </a:r>
            <a:r>
              <a:rPr lang="he-IL" sz="2000" dirty="0">
                <a:latin typeface="+mj-lt"/>
                <a:cs typeface="+mn-cs"/>
              </a:rPr>
              <a:t>בכדי ללמוד על שיעור ומאפייני תופעת הנשירה בין </a:t>
            </a:r>
            <a:r>
              <a:rPr lang="he-IL" sz="2000" dirty="0" smtClean="0">
                <a:latin typeface="+mj-lt"/>
                <a:cs typeface="+mn-cs"/>
              </a:rPr>
              <a:t>השנים 2015-2003</a:t>
            </a:r>
          </a:p>
          <a:p>
            <a:pPr marL="800100" lvl="1" indent="-342900"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he-IL" sz="2000" dirty="0" smtClean="0">
                <a:latin typeface="+mj-lt"/>
                <a:cs typeface="+mn-cs"/>
              </a:rPr>
              <a:t>נושרים: אינם רשומים למוסד אך ללא ציון סופי לתואר או אישור שסיימו.</a:t>
            </a:r>
          </a:p>
          <a:p>
            <a:pPr marL="800100" lvl="1" indent="-342900"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he-IL" sz="2000" dirty="0" smtClean="0">
                <a:latin typeface="+mj-lt"/>
                <a:cs typeface="+mn-cs"/>
              </a:rPr>
              <a:t>המשתנים המסבירים חולקו לשתי קבוצות: מאפייני רקע ומשתנים אקדמיים.</a:t>
            </a:r>
          </a:p>
          <a:p>
            <a:pPr marL="800100" lvl="1" indent="-342900"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he-IL" sz="2000" dirty="0" smtClean="0">
                <a:latin typeface="+mj-lt"/>
                <a:cs typeface="+mn-cs"/>
              </a:rPr>
              <a:t>רגרסיה היררכית</a:t>
            </a:r>
          </a:p>
          <a:p>
            <a:pPr marL="800100" lvl="1" indent="-342900"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he-IL" sz="2000" dirty="0" smtClean="0">
                <a:latin typeface="+mj-lt"/>
                <a:cs typeface="+mn-cs"/>
              </a:rPr>
              <a:t>מודלי עצי החלטה</a:t>
            </a:r>
          </a:p>
          <a:p>
            <a:pPr marL="800100" lvl="1" indent="-342900" algn="r" rtl="1" eaLnBrk="0" hangingPunct="0">
              <a:spcBef>
                <a:spcPts val="120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he-IL" sz="2000" dirty="0" smtClean="0"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0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1E1BEA-1AF0-407B-9A4A-62DFD98CBA2C}" type="slidenum">
              <a:rPr lang="he-IL" altLang="en-US">
                <a:solidFill>
                  <a:srgbClr val="045C75"/>
                </a:solidFill>
                <a:latin typeface="Constantia" panose="02030602050306030303" pitchFamily="18" charset="0"/>
                <a:cs typeface="David" panose="020E0502060401010101" pitchFamily="34" charset="-79"/>
              </a:rPr>
              <a:pPr eaLnBrk="1" hangingPunct="1"/>
              <a:t>5</a:t>
            </a:fld>
            <a:endParaRPr lang="en-US" altLang="en-US" dirty="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12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he-IL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הרחיבו את השערים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5382" y="1600200"/>
            <a:ext cx="7229732" cy="2514600"/>
          </a:xfrm>
          <a:prstGeom prst="rect">
            <a:avLst/>
          </a:prstGeom>
        </p:spPr>
        <p:txBody>
          <a:bodyPr/>
          <a:lstStyle/>
          <a:p>
            <a:pPr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000" dirty="0" smtClean="0"/>
              <a:t>כחמישה אחוז מתלמידי הבוגר היו בעלי זכאות כראויים לקידום.</a:t>
            </a:r>
          </a:p>
          <a:p>
            <a:pPr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000" dirty="0" smtClean="0"/>
              <a:t>הם בעלי מאפיינים שהיינו מצפים לראות מתוכנית של העדפה מתקנת: 	</a:t>
            </a:r>
          </a:p>
          <a:p>
            <a:pPr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000" dirty="0"/>
              <a:t>	</a:t>
            </a:r>
            <a:r>
              <a:rPr lang="he-IL" dirty="0" smtClean="0"/>
              <a:t>השתתפות במכינה קדם אוניברסיטאית, הגישו בקשה למלגה, היו בעלי 	ציון פסיכומטרי נמוך, הגיעו מהפריפריה הגיאוגרפית והחברתית 	בישראל, ומהחברה הערבית.</a:t>
            </a:r>
          </a:p>
          <a:p>
            <a:pPr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he-IL" sz="2000" dirty="0" smtClean="0"/>
          </a:p>
          <a:p>
            <a:pPr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000" dirty="0" smtClean="0"/>
              <a:t>האם הם מסיימים בשיעור דומה? כן!</a:t>
            </a:r>
            <a:endParaRPr lang="he-IL" sz="2000" b="1" dirty="0" smtClean="0">
              <a:latin typeface="+mj-lt"/>
              <a:cs typeface="+mn-cs"/>
            </a:endParaRPr>
          </a:p>
          <a:p>
            <a:pPr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2000" dirty="0" smtClean="0"/>
              <a:t> </a:t>
            </a:r>
            <a:endParaRPr lang="en-US" sz="2000" dirty="0">
              <a:latin typeface="+mj-lt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72016"/>
              </p:ext>
            </p:extLst>
          </p:nvPr>
        </p:nvGraphicFramePr>
        <p:xfrm>
          <a:off x="762000" y="3854933"/>
          <a:ext cx="7239000" cy="13817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סה"כ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ראויים לקידום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האוכלוסיי</a:t>
                      </a:r>
                      <a:r>
                        <a:rPr lang="he-IL" baseline="0" dirty="0" smtClean="0"/>
                        <a:t>ה הכללית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79.7%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78.7%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79.7%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מסיימים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20.3%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21.3%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20.3%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נושרים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34107" y="5373214"/>
            <a:ext cx="3004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*ההפרש אינו מובהק סטטיסטית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9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1E1BEA-1AF0-407B-9A4A-62DFD98CBA2C}" type="slidenum">
              <a:rPr lang="he-IL" altLang="en-US">
                <a:solidFill>
                  <a:srgbClr val="045C75"/>
                </a:solidFill>
                <a:latin typeface="Constantia" panose="02030602050306030303" pitchFamily="18" charset="0"/>
                <a:cs typeface="David" panose="020E0502060401010101" pitchFamily="34" charset="-79"/>
              </a:rPr>
              <a:pPr eaLnBrk="1" hangingPunct="1"/>
              <a:t>6</a:t>
            </a:fld>
            <a:endParaRPr lang="en-US" altLang="en-US" dirty="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12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he-IL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הרחיבו את השערים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5382" y="1905000"/>
            <a:ext cx="7229732" cy="1447800"/>
          </a:xfrm>
          <a:prstGeom prst="rect">
            <a:avLst/>
          </a:prstGeom>
        </p:spPr>
        <p:txBody>
          <a:bodyPr/>
          <a:lstStyle/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he-IL" sz="2000" dirty="0" smtClean="0"/>
              <a:t>המודלים הסטטיסטים הציבו את המשתנים האקדמיים כמשמעותיים ביותר לניבוי הנשירה. זכאות להעדפה מתקנת אינה קשורה לניבוי הנשירה.</a:t>
            </a:r>
            <a:endParaRPr lang="en-US" sz="2000" dirty="0" smtClean="0"/>
          </a:p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he-IL" sz="2000" dirty="0" smtClean="0"/>
          </a:p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he-IL" sz="2000" dirty="0"/>
          </a:p>
          <a:p>
            <a:pPr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he-IL" sz="2000" dirty="0"/>
          </a:p>
          <a:p>
            <a:pPr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he-IL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057514"/>
              </p:ext>
            </p:extLst>
          </p:nvPr>
        </p:nvGraphicFramePr>
        <p:xfrm>
          <a:off x="952500" y="3609340"/>
          <a:ext cx="7239000" cy="1010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מודל </a:t>
                      </a:r>
                      <a:r>
                        <a:rPr lang="en-US" dirty="0" smtClean="0"/>
                        <a:t>III</a:t>
                      </a:r>
                      <a:r>
                        <a:rPr lang="he-IL" dirty="0" smtClean="0"/>
                        <a:t>. יחדיו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מודל </a:t>
                      </a:r>
                      <a:r>
                        <a:rPr lang="en-US" dirty="0" smtClean="0"/>
                        <a:t>II</a:t>
                      </a:r>
                      <a:r>
                        <a:rPr lang="he-IL" dirty="0" smtClean="0"/>
                        <a:t>.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משתנים אקדמיים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מודל </a:t>
                      </a:r>
                      <a:r>
                        <a:rPr lang="en-US" dirty="0" smtClean="0"/>
                        <a:t>I</a:t>
                      </a:r>
                      <a:r>
                        <a:rPr lang="he-IL" dirty="0" smtClean="0"/>
                        <a:t>. משתני רקע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0.438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0.387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0.056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dirty="0" err="1" smtClean="0"/>
                        <a:t>Nagelkerke</a:t>
                      </a:r>
                      <a:r>
                        <a:rPr lang="en-US" baseline="0" dirty="0" smtClean="0"/>
                        <a:t> R2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85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1E1BEA-1AF0-407B-9A4A-62DFD98CBA2C}" type="slidenum">
              <a:rPr lang="he-IL" altLang="en-US">
                <a:solidFill>
                  <a:srgbClr val="045C75"/>
                </a:solidFill>
                <a:latin typeface="Constantia" panose="02030602050306030303" pitchFamily="18" charset="0"/>
                <a:cs typeface="David" panose="020E0502060401010101" pitchFamily="34" charset="-79"/>
              </a:rPr>
              <a:pPr eaLnBrk="1" hangingPunct="1"/>
              <a:t>7</a:t>
            </a:fld>
            <a:endParaRPr lang="en-US" altLang="en-US" dirty="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12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he-IL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הרחיבו את השערים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962268" y="2245311"/>
            <a:ext cx="3724532" cy="4038600"/>
          </a:xfrm>
          <a:prstGeom prst="rect">
            <a:avLst/>
          </a:prstGeom>
        </p:spPr>
        <p:txBody>
          <a:bodyPr/>
          <a:lstStyle/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he-IL" sz="2000" dirty="0" smtClean="0"/>
              <a:t>הראויים </a:t>
            </a:r>
            <a:r>
              <a:rPr lang="he-IL" sz="2000" dirty="0"/>
              <a:t>לקידום מסיימים בשיעור דומה לאחרים שנמצאים בקבוצות סיכון מסורתיות:</a:t>
            </a:r>
          </a:p>
          <a:p>
            <a:pPr marL="800100" lvl="1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he-IL" dirty="0"/>
              <a:t>בוגרי מכינות קדם אקדמיות</a:t>
            </a:r>
          </a:p>
          <a:p>
            <a:pPr marL="800100" lvl="1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he-IL" dirty="0"/>
              <a:t>מהפריפריה</a:t>
            </a:r>
          </a:p>
          <a:p>
            <a:pPr marL="800100" lvl="1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he-IL" dirty="0"/>
              <a:t>מהחברה הערבית</a:t>
            </a:r>
          </a:p>
          <a:p>
            <a:pPr marL="800100" lvl="1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he-IL" dirty="0"/>
          </a:p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he-IL" dirty="0"/>
              <a:t>קשיים אקדמיים משפיעים במידה שווה על כולם</a:t>
            </a:r>
          </a:p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he-IL" sz="2000" dirty="0" smtClean="0"/>
          </a:p>
          <a:p>
            <a:pPr marL="342900" indent="-342900"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he-IL" sz="2000" dirty="0"/>
          </a:p>
          <a:p>
            <a:pPr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he-IL" sz="2000" dirty="0"/>
          </a:p>
          <a:p>
            <a:pPr algn="r" rtl="1"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he-IL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94314"/>
              </p:ext>
            </p:extLst>
          </p:nvPr>
        </p:nvGraphicFramePr>
        <p:xfrm>
          <a:off x="470517" y="1497015"/>
          <a:ext cx="3962401" cy="493188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245189"/>
                <a:gridCol w="1245189"/>
                <a:gridCol w="1472023"/>
              </a:tblGrid>
              <a:tr h="3346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cap="all" dirty="0" smtClean="0">
                          <a:effectLst/>
                        </a:rPr>
                        <a:t>חשיבות מנורמלת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cap="all" dirty="0" smtClean="0">
                          <a:effectLst/>
                        </a:rPr>
                        <a:t>חשיבות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משתנים</a:t>
                      </a:r>
                      <a:r>
                        <a:rPr lang="he-IL" sz="1200" baseline="0" dirty="0" smtClean="0">
                          <a:effectLst/>
                        </a:rPr>
                        <a:t> מסבירים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L="66507" marR="66507" marT="0" marB="0"/>
                </a:tc>
              </a:tr>
              <a:tr h="3346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ממוצע ציונים רב שנתי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3346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53.9%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0.076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נקודות זכות בשנה א'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2267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30.9%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כישלון</a:t>
                      </a:r>
                      <a:r>
                        <a:rPr lang="he-IL" sz="1200" baseline="0" dirty="0" smtClean="0">
                          <a:effectLst/>
                        </a:rPr>
                        <a:t> בקורס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2267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מיעוטים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3346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4.7%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גיל בתחילת התואר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2267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ציון פסיכומטרי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3346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1.5%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רמת אנגלית בקבלה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2267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ממוצע בגרויות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3346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0.3%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אשכול חברתי-כלכלי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2267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פריפריה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3346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הגישו בקשה למלגה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2267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6385" algn="l"/>
                          <a:tab pos="426085" algn="ctr"/>
                        </a:tabLst>
                      </a:pPr>
                      <a:r>
                        <a:rPr lang="en-US" sz="1200" dirty="0">
                          <a:effectLst/>
                        </a:rPr>
                        <a:t>0.000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מגדר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2267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עליה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3346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מכינה קדם אקדמית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  <a:tr h="3346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effectLst/>
                        </a:rPr>
                        <a:t>זכאות כראויים</a:t>
                      </a:r>
                      <a:r>
                        <a:rPr lang="he-IL" sz="1200" baseline="0" dirty="0" smtClean="0">
                          <a:effectLst/>
                        </a:rPr>
                        <a:t> לקידום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507" marR="6650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75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413383"/>
              </p:ext>
            </p:extLst>
          </p:nvPr>
        </p:nvGraphicFramePr>
        <p:xfrm>
          <a:off x="301148" y="685800"/>
          <a:ext cx="8458200" cy="5562602"/>
        </p:xfrm>
        <a:graphic>
          <a:graphicData uri="http://schemas.openxmlformats.org/drawingml/2006/table">
            <a:tbl>
              <a:tblPr firstRow="1" firstCol="1" bandRow="1"/>
              <a:tblGrid>
                <a:gridCol w="1923935"/>
                <a:gridCol w="930412"/>
                <a:gridCol w="933467"/>
                <a:gridCol w="934484"/>
                <a:gridCol w="933467"/>
                <a:gridCol w="934484"/>
                <a:gridCol w="933467"/>
                <a:gridCol w="934484"/>
              </a:tblGrid>
              <a:tr h="56371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Psychometric Score / (No. Observations)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Below 65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65-74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75-84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85-89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90-94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95-100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300-450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86.2% (29)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48.6% (35)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12.5% (48)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(15)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20.0% (5)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AA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100.0% (5)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42.9% (7)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10.5% (19)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(1) 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451-500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93.2% (74)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37.3% (83)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12.7% (245)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17.2% (87)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14.3% (21)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AA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92.3% (13)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42.9% (14)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11.8% (51)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(12)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501-550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93.8% (194)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43.3% (201)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10.0% (677)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9.7% (288)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11.5% (87)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AA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100.0% (17)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42.1% (19)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7.4% (81)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5.7% (35)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16.7% (6)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551-600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100.0% (278) 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42.1% (312) 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7.4% (1,253)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5.7% (734)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16.7% (280)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(16)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AA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83.3% (24)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30.8% (39)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10.5% (114)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3.2% (62)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(17)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100.0% (1) 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44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601-650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95.3% (342)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52.9% (415)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11.8% (1,849)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9.4% (1,491) 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7.9% (657)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25.0% (37)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AA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92.3% (26)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40.0% (40)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6.2% (130)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4.5% (67)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(19)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(1) 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651-700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97.0% (328)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50.8% (504)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12.6% (2,390)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5.9% (2,187)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5.4% (1,287)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6.1% (114)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302963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AA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100.0% (13)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50.0% (40)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7.4% (135)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4.4% (68)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12.0% (25)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25.0% (4)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30296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701-750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96.6% (178)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59.2% (245)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15.4% (1,666)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7.8% (1,878)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5.7% (1,500)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3.9% (229)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AA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100.0% (6)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25.0% (4)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13.9% (72)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8.1% (37)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12.5% (8)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(1) 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751-800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90.9% (11)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75.0% (16)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17.4% (253)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6.5% (355)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6.0% (420)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4.2% (143)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963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AA Eligible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(0)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100.0% (1) 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33.3% (3)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0.0% (1) 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3507" marR="335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1E1BEA-1AF0-407B-9A4A-62DFD98CBA2C}" type="slidenum">
              <a:rPr lang="he-IL" altLang="en-US">
                <a:solidFill>
                  <a:srgbClr val="045C75"/>
                </a:solidFill>
                <a:latin typeface="Constantia" panose="02030602050306030303" pitchFamily="18" charset="0"/>
                <a:cs typeface="David" panose="020E0502060401010101" pitchFamily="34" charset="-79"/>
              </a:rPr>
              <a:pPr eaLnBrk="1" hangingPunct="1"/>
              <a:t>8</a:t>
            </a:fld>
            <a:endParaRPr lang="en-US" altLang="en-US" dirty="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9DDE-BA14-46BA-BB15-019FCCEBD0DA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1714500" y="1371600"/>
            <a:ext cx="5867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 smtClean="0">
                <a:ea typeface="Calibri" panose="020F0502020204030204" pitchFamily="34" charset="0"/>
                <a:cs typeface="David" panose="020E0502060401010101" pitchFamily="34" charset="-79"/>
              </a:rPr>
              <a:t>נמצא </a:t>
            </a:r>
            <a:r>
              <a:rPr lang="he-IL" sz="2000" dirty="0">
                <a:ea typeface="Calibri" panose="020F0502020204030204" pitchFamily="34" charset="0"/>
                <a:cs typeface="David" panose="020E0502060401010101" pitchFamily="34" charset="-79"/>
              </a:rPr>
              <a:t>כי </a:t>
            </a:r>
            <a:r>
              <a:rPr lang="he-IL" sz="2000" u="sng" dirty="0">
                <a:ea typeface="Calibri" panose="020F0502020204030204" pitchFamily="34" charset="0"/>
                <a:cs typeface="David" panose="020E0502060401010101" pitchFamily="34" charset="-79"/>
              </a:rPr>
              <a:t>הפרמטרים </a:t>
            </a:r>
            <a:r>
              <a:rPr lang="he-IL" sz="2000" u="sng" dirty="0" smtClean="0">
                <a:ea typeface="Calibri" panose="020F0502020204030204" pitchFamily="34" charset="0"/>
                <a:cs typeface="David" panose="020E0502060401010101" pitchFamily="34" charset="-79"/>
              </a:rPr>
              <a:t>האקדמיים</a:t>
            </a:r>
            <a:r>
              <a:rPr lang="he-IL" sz="2000" dirty="0" smtClean="0">
                <a:ea typeface="Calibri" panose="020F0502020204030204" pitchFamily="34" charset="0"/>
                <a:cs typeface="David" panose="020E0502060401010101" pitchFamily="34" charset="-79"/>
              </a:rPr>
              <a:t> הם </a:t>
            </a:r>
            <a:r>
              <a:rPr lang="he-IL" sz="2000" dirty="0">
                <a:ea typeface="Calibri" panose="020F0502020204030204" pitchFamily="34" charset="0"/>
                <a:cs typeface="David" panose="020E0502060401010101" pitchFamily="34" charset="-79"/>
              </a:rPr>
              <a:t>המשמעותיים </a:t>
            </a:r>
            <a:r>
              <a:rPr lang="he-IL" sz="2000" dirty="0" smtClean="0">
                <a:ea typeface="Calibri" panose="020F0502020204030204" pitchFamily="34" charset="0"/>
                <a:cs typeface="David" panose="020E0502060401010101" pitchFamily="34" charset="-79"/>
              </a:rPr>
              <a:t>ביותר לניבוי נשירה.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sz="2000" dirty="0" smtClean="0"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 smtClean="0">
                <a:ea typeface="Calibri" panose="020F0502020204030204" pitchFamily="34" charset="0"/>
                <a:cs typeface="David" panose="020E0502060401010101" pitchFamily="34" charset="-79"/>
              </a:rPr>
              <a:t>נמצא </a:t>
            </a:r>
            <a:r>
              <a:rPr lang="he-IL" sz="2000" dirty="0">
                <a:ea typeface="Calibri" panose="020F0502020204030204" pitchFamily="34" charset="0"/>
                <a:cs typeface="David" panose="020E0502060401010101" pitchFamily="34" charset="-79"/>
              </a:rPr>
              <a:t>כי משתני הרקע משפיעים על הפרמטרים האקדמיים, אך במידה מתונה. </a:t>
            </a:r>
            <a:endParaRPr lang="he-IL" sz="2000" dirty="0" smtClean="0"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sz="2000" dirty="0"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 smtClean="0">
                <a:ea typeface="Calibri" panose="020F0502020204030204" pitchFamily="34" charset="0"/>
                <a:cs typeface="David" panose="020E0502060401010101" pitchFamily="34" charset="-79"/>
              </a:rPr>
              <a:t>כישלון ראשון כפעמון הזהרה.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sz="2000" dirty="0" smtClean="0"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 smtClean="0">
                <a:cs typeface="David" panose="020E0502060401010101" pitchFamily="34" charset="-79"/>
              </a:rPr>
              <a:t>ראויים לקידום – מדובר בסיפור הצלחה.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sz="2000" dirty="0"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000" dirty="0">
                <a:cs typeface="David" panose="020E0502060401010101" pitchFamily="34" charset="-79"/>
              </a:rPr>
              <a:t>מריטוקרטיה ברמת המערכת? כנראה</a:t>
            </a:r>
            <a:r>
              <a:rPr lang="he-IL" sz="2000" dirty="0" smtClean="0">
                <a:cs typeface="David" panose="020E0502060401010101" pitchFamily="34" charset="-79"/>
              </a:rPr>
              <a:t>.</a:t>
            </a:r>
            <a:endParaRPr lang="he-IL" sz="2000" dirty="0">
              <a:cs typeface="David" panose="020E0502060401010101" pitchFamily="34" charset="-79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e-IL" altLang="en-US" dirty="0"/>
              <a:t>מסקנות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927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1976</TotalTime>
  <Words>989</Words>
  <Application>Microsoft Office PowerPoint</Application>
  <PresentationFormat>‫הצגה על המסך (4:3)</PresentationFormat>
  <Paragraphs>281</Paragraphs>
  <Slides>10</Slides>
  <Notes>10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Flow</vt:lpstr>
      <vt:lpstr>הרחיבו את השערים: העדפה מתקנת ונשירה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Dropouts at HUJI: Characteristics and Implications</dc:title>
  <dc:creator>Gad Yair</dc:creator>
  <cp:lastModifiedBy>Bashaar</cp:lastModifiedBy>
  <cp:revision>221</cp:revision>
  <dcterms:created xsi:type="dcterms:W3CDTF">2008-05-22T07:31:16Z</dcterms:created>
  <dcterms:modified xsi:type="dcterms:W3CDTF">2021-02-14T10:03:46Z</dcterms:modified>
</cp:coreProperties>
</file>