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813" r:id="rId4"/>
  </p:sldMasterIdLst>
  <p:notesMasterIdLst>
    <p:notesMasterId r:id="rId23"/>
  </p:notesMasterIdLst>
  <p:handoutMasterIdLst>
    <p:handoutMasterId r:id="rId24"/>
  </p:handoutMasterIdLst>
  <p:sldIdLst>
    <p:sldId id="266" r:id="rId5"/>
    <p:sldId id="270" r:id="rId6"/>
    <p:sldId id="271" r:id="rId7"/>
    <p:sldId id="272" r:id="rId8"/>
    <p:sldId id="273" r:id="rId9"/>
    <p:sldId id="275" r:id="rId10"/>
    <p:sldId id="276" r:id="rId11"/>
    <p:sldId id="274" r:id="rId12"/>
    <p:sldId id="277" r:id="rId13"/>
    <p:sldId id="278" r:id="rId14"/>
    <p:sldId id="279" r:id="rId15"/>
    <p:sldId id="280" r:id="rId16"/>
    <p:sldId id="281" r:id="rId17"/>
    <p:sldId id="282" r:id="rId18"/>
    <p:sldId id="283" r:id="rId19"/>
    <p:sldId id="284" r:id="rId20"/>
    <p:sldId id="285" r:id="rId21"/>
    <p:sldId id="28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p:scale>
          <a:sx n="81" d="100"/>
          <a:sy n="81" d="100"/>
        </p:scale>
        <p:origin x="-701" y="-235"/>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79DADD01-9B26-46E4-AFCC-8E3223D5C762}" type="datetime1">
              <a:rPr lang="he-IL" smtClean="0">
                <a:latin typeface="Tahoma" panose="020B0604030504040204" pitchFamily="34" charset="0"/>
                <a:ea typeface="Tahoma" panose="020B0604030504040204" pitchFamily="34" charset="0"/>
                <a:cs typeface="Tahoma" panose="020B0604030504040204" pitchFamily="34" charset="0"/>
              </a:rPr>
              <a:t>כ"ג/אדר/תשפ"א</a:t>
            </a:fld>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8DA1FAA5-2D2D-4352-A7F5-5423D6686005}" type="slidenum">
              <a:rPr lang="he-IL" smtClean="0">
                <a:latin typeface="Tahoma" panose="020B0604030504040204" pitchFamily="34" charset="0"/>
                <a:ea typeface="Tahoma" panose="020B0604030504040204" pitchFamily="34" charset="0"/>
                <a:cs typeface="Tahoma" panose="020B0604030504040204" pitchFamily="34" charset="0"/>
              </a:rPr>
              <a:pPr algn="l" rtl="1"/>
              <a:t>‹#›</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350456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3" name="מציין מיקום של תאריך 2"/>
          <p:cNvSpPr>
            <a:spLocks noGrp="1"/>
          </p:cNvSpPr>
          <p:nvPr>
            <p:ph type="dt" idx="1"/>
          </p:nvPr>
        </p:nvSpPr>
        <p:spPr>
          <a:xfrm flipH="1">
            <a:off x="1587"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2163463D-A406-400A-9C03-EBDB7284FE90}" type="datetime1">
              <a:rPr lang="he-IL" smtClean="0"/>
              <a:pPr/>
              <a:t>כ"ג/אדר/תשפ"א</a:t>
            </a:fld>
            <a:endParaRPr lang="he-IL"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he-IL" noProof="0" dirty="0"/>
          </a:p>
        </p:txBody>
      </p:sp>
      <p:sp>
        <p:nvSpPr>
          <p:cNvPr id="5" name="מציין מיקום של הערו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7" name="מציין מיקום של מספר שקופית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67D4AFE6-52F8-436F-9DAC-607E2BE5A99D}" type="slidenum">
              <a:rPr lang="he-IL" smtClean="0"/>
              <a:pPr/>
              <a:t>‹#›</a:t>
            </a:fld>
            <a:endParaRPr lang="he-IL" dirty="0"/>
          </a:p>
        </p:txBody>
      </p:sp>
    </p:spTree>
    <p:extLst>
      <p:ext uri="{BB962C8B-B14F-4D97-AF65-F5344CB8AC3E}">
        <p14:creationId xmlns:p14="http://schemas.microsoft.com/office/powerpoint/2010/main" val="3635631657"/>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67D4AFE6-52F8-436F-9DAC-607E2BE5A99D}" type="slidenum">
              <a:rPr lang="he-IL" smtClean="0">
                <a:latin typeface="Tahoma" panose="020B0604030504040204" pitchFamily="34" charset="0"/>
                <a:ea typeface="Tahoma" panose="020B0604030504040204" pitchFamily="34" charset="0"/>
                <a:cs typeface="Tahoma" panose="020B0604030504040204" pitchFamily="34" charset="0"/>
              </a:rPr>
              <a:pPr algn="l" rtl="1"/>
              <a:t>1</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206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67D4AFE6-52F8-436F-9DAC-607E2BE5A99D}" type="slidenum">
              <a:rPr lang="he-IL" smtClean="0">
                <a:latin typeface="Tahoma" panose="020B0604030504040204" pitchFamily="34" charset="0"/>
                <a:ea typeface="Tahoma" panose="020B0604030504040204" pitchFamily="34" charset="0"/>
                <a:cs typeface="Tahoma" panose="020B0604030504040204" pitchFamily="34" charset="0"/>
              </a:rPr>
              <a:pPr algn="l" rtl="1"/>
              <a:t>2</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6840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pPr algn="l"/>
            <a:fld id="{424C99E3-B2F9-440C-A939-5DCE86EC712F}" type="datetime1">
              <a:rPr lang="he-IL" smtClean="0"/>
              <a:pPr algn="l"/>
              <a:t>כ"ג/אדר/תשפ"א</a:t>
            </a:fld>
            <a:endParaRPr lang="he-IL"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pPr rtl="1"/>
            <a:endParaRPr lang="he-IL" noProof="0"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he-IL" smtClean="0"/>
              <a:pPr/>
              <a:t>‹#›</a:t>
            </a:fld>
            <a:endParaRPr lang="he-IL"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6215456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29E1BDD-B06A-44AF-9FD0-CFB14FE66922}" type="datetime1">
              <a:rPr lang="he-IL" smtClean="0"/>
              <a:pPr/>
              <a:t>כ"ג/אדר/תשפ"א</a:t>
            </a:fld>
            <a:endParaRPr lang="he-IL" dirty="0"/>
          </a:p>
        </p:txBody>
      </p:sp>
      <p:sp>
        <p:nvSpPr>
          <p:cNvPr id="5" name="Footer Placeholder 4"/>
          <p:cNvSpPr>
            <a:spLocks noGrp="1"/>
          </p:cNvSpPr>
          <p:nvPr>
            <p:ph type="ftr" sz="quarter" idx="11"/>
          </p:nvPr>
        </p:nvSpPr>
        <p:spPr/>
        <p:txBody>
          <a:bodyPr/>
          <a:lstStyle/>
          <a:p>
            <a:pPr rtl="1"/>
            <a:endParaRPr lang="he-IL" noProof="0" dirty="0"/>
          </a:p>
        </p:txBody>
      </p:sp>
      <p:sp>
        <p:nvSpPr>
          <p:cNvPr id="6" name="Slide Number Placeholder 5"/>
          <p:cNvSpPr>
            <a:spLocks noGrp="1"/>
          </p:cNvSpPr>
          <p:nvPr>
            <p:ph type="sldNum" sz="quarter" idx="12"/>
          </p:nvPr>
        </p:nvSpPr>
        <p:spPr/>
        <p:txBody>
          <a:bodyPr/>
          <a:lstStyle/>
          <a:p>
            <a:fld id="{D57F1E4F-1CFF-5643-939E-217C01CDF565}" type="slidenum">
              <a:rPr lang="he-IL" smtClean="0"/>
              <a:pPr/>
              <a:t>‹#›</a:t>
            </a:fld>
            <a:endParaRPr lang="he-IL" dirty="0"/>
          </a:p>
        </p:txBody>
      </p:sp>
    </p:spTree>
    <p:extLst>
      <p:ext uri="{BB962C8B-B14F-4D97-AF65-F5344CB8AC3E}">
        <p14:creationId xmlns:p14="http://schemas.microsoft.com/office/powerpoint/2010/main" val="419779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1FDAB3B-87C9-4BC2-B0B8-1EAACB644542}" type="datetime1">
              <a:rPr lang="he-IL" smtClean="0"/>
              <a:pPr/>
              <a:t>כ"ג/אדר/תשפ"א</a:t>
            </a:fld>
            <a:endParaRPr lang="he-IL" dirty="0"/>
          </a:p>
        </p:txBody>
      </p:sp>
      <p:sp>
        <p:nvSpPr>
          <p:cNvPr id="5" name="Footer Placeholder 4"/>
          <p:cNvSpPr>
            <a:spLocks noGrp="1"/>
          </p:cNvSpPr>
          <p:nvPr>
            <p:ph type="ftr" sz="quarter" idx="11"/>
          </p:nvPr>
        </p:nvSpPr>
        <p:spPr/>
        <p:txBody>
          <a:bodyPr/>
          <a:lstStyle/>
          <a:p>
            <a:pPr rtl="1"/>
            <a:endParaRPr lang="he-IL" noProof="0" dirty="0"/>
          </a:p>
        </p:txBody>
      </p:sp>
      <p:sp>
        <p:nvSpPr>
          <p:cNvPr id="6" name="Slide Number Placeholder 5"/>
          <p:cNvSpPr>
            <a:spLocks noGrp="1"/>
          </p:cNvSpPr>
          <p:nvPr>
            <p:ph type="sldNum" sz="quarter" idx="12"/>
          </p:nvPr>
        </p:nvSpPr>
        <p:spPr/>
        <p:txBody>
          <a:bodyPr/>
          <a:lstStyle/>
          <a:p>
            <a:pPr algn="l"/>
            <a:fld id="{D57F1E4F-1CFF-5643-939E-217C01CDF565}" type="slidenum">
              <a:rPr lang="he-IL" smtClean="0"/>
              <a:pPr algn="l"/>
              <a:t>‹#›</a:t>
            </a:fld>
            <a:endParaRPr lang="he-IL" dirty="0"/>
          </a:p>
        </p:txBody>
      </p:sp>
    </p:spTree>
    <p:extLst>
      <p:ext uri="{BB962C8B-B14F-4D97-AF65-F5344CB8AC3E}">
        <p14:creationId xmlns:p14="http://schemas.microsoft.com/office/powerpoint/2010/main" val="4972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7E5E461-742F-4FEC-A1FA-5B26EA241C7A}" type="datetime1">
              <a:rPr lang="he-IL" smtClean="0"/>
              <a:pPr/>
              <a:t>כ"ג/אדר/תשפ"א</a:t>
            </a:fld>
            <a:endParaRPr lang="he-IL" dirty="0"/>
          </a:p>
        </p:txBody>
      </p:sp>
      <p:sp>
        <p:nvSpPr>
          <p:cNvPr id="5" name="Footer Placeholder 4"/>
          <p:cNvSpPr>
            <a:spLocks noGrp="1"/>
          </p:cNvSpPr>
          <p:nvPr>
            <p:ph type="ftr" sz="quarter" idx="11"/>
          </p:nvPr>
        </p:nvSpPr>
        <p:spPr/>
        <p:txBody>
          <a:bodyPr/>
          <a:lstStyle/>
          <a:p>
            <a:pPr rtl="1"/>
            <a:endParaRPr lang="he-IL" noProof="0" dirty="0"/>
          </a:p>
        </p:txBody>
      </p:sp>
      <p:sp>
        <p:nvSpPr>
          <p:cNvPr id="6" name="Slide Number Placeholder 5"/>
          <p:cNvSpPr>
            <a:spLocks noGrp="1"/>
          </p:cNvSpPr>
          <p:nvPr>
            <p:ph type="sldNum" sz="quarter" idx="12"/>
          </p:nvPr>
        </p:nvSpPr>
        <p:spPr/>
        <p:txBody>
          <a:bodyPr/>
          <a:lstStyle/>
          <a:p>
            <a:fld id="{D57F1E4F-1CFF-5643-939E-217C01CDF565}" type="slidenum">
              <a:rPr lang="he-IL" smtClean="0"/>
              <a:pPr/>
              <a:t>‹#›</a:t>
            </a:fld>
            <a:endParaRPr lang="he-IL" dirty="0"/>
          </a:p>
        </p:txBody>
      </p:sp>
    </p:spTree>
    <p:extLst>
      <p:ext uri="{BB962C8B-B14F-4D97-AF65-F5344CB8AC3E}">
        <p14:creationId xmlns:p14="http://schemas.microsoft.com/office/powerpoint/2010/main" val="176806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24696FF-A62A-4095-9C59-C47B49E94F34}" type="datetime1">
              <a:rPr lang="he-IL" smtClean="0"/>
              <a:pPr/>
              <a:t>כ"ג/אדר/תשפ"א</a:t>
            </a:fld>
            <a:endParaRPr lang="he-IL"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pPr rtl="1"/>
            <a:endParaRPr lang="he-IL" noProof="0"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he-IL" smtClean="0"/>
              <a:pPr/>
              <a:t>‹#›</a:t>
            </a:fld>
            <a:endParaRPr lang="he-IL"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7749024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77F4ADB-4266-4043-8F06-8611B2EB3B2A}" type="datetime1">
              <a:rPr lang="he-IL" smtClean="0"/>
              <a:pPr/>
              <a:t>כ"ג/אדר/תשפ"א</a:t>
            </a:fld>
            <a:endParaRPr lang="he-IL" dirty="0"/>
          </a:p>
        </p:txBody>
      </p:sp>
      <p:sp>
        <p:nvSpPr>
          <p:cNvPr id="6" name="Footer Placeholder 5"/>
          <p:cNvSpPr>
            <a:spLocks noGrp="1"/>
          </p:cNvSpPr>
          <p:nvPr>
            <p:ph type="ftr" sz="quarter" idx="11"/>
          </p:nvPr>
        </p:nvSpPr>
        <p:spPr/>
        <p:txBody>
          <a:bodyPr/>
          <a:lstStyle/>
          <a:p>
            <a:pPr rtl="1"/>
            <a:endParaRPr lang="he-IL" noProof="0" dirty="0"/>
          </a:p>
        </p:txBody>
      </p:sp>
      <p:sp>
        <p:nvSpPr>
          <p:cNvPr id="7" name="Slide Number Placeholder 6"/>
          <p:cNvSpPr>
            <a:spLocks noGrp="1"/>
          </p:cNvSpPr>
          <p:nvPr>
            <p:ph type="sldNum" sz="quarter" idx="12"/>
          </p:nvPr>
        </p:nvSpPr>
        <p:spPr/>
        <p:txBody>
          <a:bodyPr/>
          <a:lstStyle/>
          <a:p>
            <a:fld id="{D57F1E4F-1CFF-5643-939E-217C01CDF565}" type="slidenum">
              <a:rPr lang="he-IL" smtClean="0"/>
              <a:pPr/>
              <a:t>‹#›</a:t>
            </a:fld>
            <a:endParaRPr lang="he-IL" dirty="0"/>
          </a:p>
        </p:txBody>
      </p:sp>
    </p:spTree>
    <p:extLst>
      <p:ext uri="{BB962C8B-B14F-4D97-AF65-F5344CB8AC3E}">
        <p14:creationId xmlns:p14="http://schemas.microsoft.com/office/powerpoint/2010/main" val="412191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40E85B77-DD51-4E56-93BF-A8B36FA783BE}" type="datetime1">
              <a:rPr lang="he-IL" smtClean="0"/>
              <a:pPr/>
              <a:t>כ"ג/אדר/תשפ"א</a:t>
            </a:fld>
            <a:endParaRPr lang="he-IL" dirty="0"/>
          </a:p>
        </p:txBody>
      </p:sp>
      <p:sp>
        <p:nvSpPr>
          <p:cNvPr id="8" name="Footer Placeholder 7"/>
          <p:cNvSpPr>
            <a:spLocks noGrp="1"/>
          </p:cNvSpPr>
          <p:nvPr>
            <p:ph type="ftr" sz="quarter" idx="11"/>
          </p:nvPr>
        </p:nvSpPr>
        <p:spPr/>
        <p:txBody>
          <a:bodyPr/>
          <a:lstStyle/>
          <a:p>
            <a:pPr rtl="1"/>
            <a:endParaRPr lang="he-IL" noProof="0" dirty="0"/>
          </a:p>
        </p:txBody>
      </p:sp>
      <p:sp>
        <p:nvSpPr>
          <p:cNvPr id="9" name="Slide Number Placeholder 8"/>
          <p:cNvSpPr>
            <a:spLocks noGrp="1"/>
          </p:cNvSpPr>
          <p:nvPr>
            <p:ph type="sldNum" sz="quarter" idx="12"/>
          </p:nvPr>
        </p:nvSpPr>
        <p:spPr/>
        <p:txBody>
          <a:bodyPr/>
          <a:lstStyle/>
          <a:p>
            <a:fld id="{D57F1E4F-1CFF-5643-939E-217C01CDF565}" type="slidenum">
              <a:rPr lang="he-IL" smtClean="0"/>
              <a:pPr/>
              <a:t>‹#›</a:t>
            </a:fld>
            <a:endParaRPr lang="he-IL" dirty="0"/>
          </a:p>
        </p:txBody>
      </p:sp>
    </p:spTree>
    <p:extLst>
      <p:ext uri="{BB962C8B-B14F-4D97-AF65-F5344CB8AC3E}">
        <p14:creationId xmlns:p14="http://schemas.microsoft.com/office/powerpoint/2010/main" val="86466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A20F3C9B-9E96-4778-833E-E0CFBC80371C}" type="datetime1">
              <a:rPr lang="he-IL" smtClean="0"/>
              <a:pPr/>
              <a:t>כ"ג/אדר/תשפ"א</a:t>
            </a:fld>
            <a:endParaRPr lang="he-IL" dirty="0"/>
          </a:p>
        </p:txBody>
      </p:sp>
      <p:sp>
        <p:nvSpPr>
          <p:cNvPr id="4" name="Footer Placeholder 3"/>
          <p:cNvSpPr>
            <a:spLocks noGrp="1"/>
          </p:cNvSpPr>
          <p:nvPr>
            <p:ph type="ftr" sz="quarter" idx="11"/>
          </p:nvPr>
        </p:nvSpPr>
        <p:spPr/>
        <p:txBody>
          <a:bodyPr/>
          <a:lstStyle/>
          <a:p>
            <a:pPr rtl="1"/>
            <a:endParaRPr lang="he-IL" noProof="0" dirty="0"/>
          </a:p>
        </p:txBody>
      </p:sp>
      <p:sp>
        <p:nvSpPr>
          <p:cNvPr id="5" name="Slide Number Placeholder 4"/>
          <p:cNvSpPr>
            <a:spLocks noGrp="1"/>
          </p:cNvSpPr>
          <p:nvPr>
            <p:ph type="sldNum" sz="quarter" idx="12"/>
          </p:nvPr>
        </p:nvSpPr>
        <p:spPr/>
        <p:txBody>
          <a:bodyPr/>
          <a:lstStyle/>
          <a:p>
            <a:fld id="{D57F1E4F-1CFF-5643-939E-217C01CDF565}" type="slidenum">
              <a:rPr lang="he-IL" smtClean="0"/>
              <a:pPr/>
              <a:t>‹#›</a:t>
            </a:fld>
            <a:endParaRPr lang="he-IL" dirty="0"/>
          </a:p>
        </p:txBody>
      </p:sp>
    </p:spTree>
    <p:extLst>
      <p:ext uri="{BB962C8B-B14F-4D97-AF65-F5344CB8AC3E}">
        <p14:creationId xmlns:p14="http://schemas.microsoft.com/office/powerpoint/2010/main" val="36412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BB972-9007-45C5-B603-F988128C15EE}" type="datetime1">
              <a:rPr lang="he-IL" smtClean="0"/>
              <a:pPr/>
              <a:t>כ"ג/אדר/תשפ"א</a:t>
            </a:fld>
            <a:endParaRPr lang="he-IL" dirty="0"/>
          </a:p>
        </p:txBody>
      </p:sp>
      <p:sp>
        <p:nvSpPr>
          <p:cNvPr id="3" name="Footer Placeholder 2"/>
          <p:cNvSpPr>
            <a:spLocks noGrp="1"/>
          </p:cNvSpPr>
          <p:nvPr>
            <p:ph type="ftr" sz="quarter" idx="11"/>
          </p:nvPr>
        </p:nvSpPr>
        <p:spPr/>
        <p:txBody>
          <a:bodyPr/>
          <a:lstStyle/>
          <a:p>
            <a:pPr rtl="1"/>
            <a:endParaRPr lang="he-IL" noProof="0" dirty="0"/>
          </a:p>
        </p:txBody>
      </p:sp>
      <p:sp>
        <p:nvSpPr>
          <p:cNvPr id="4" name="Slide Number Placeholder 3"/>
          <p:cNvSpPr>
            <a:spLocks noGrp="1"/>
          </p:cNvSpPr>
          <p:nvPr>
            <p:ph type="sldNum" sz="quarter" idx="12"/>
          </p:nvPr>
        </p:nvSpPr>
        <p:spPr/>
        <p:txBody>
          <a:bodyPr/>
          <a:lstStyle/>
          <a:p>
            <a:fld id="{D57F1E4F-1CFF-5643-939E-217C01CDF565}" type="slidenum">
              <a:rPr lang="he-IL" smtClean="0"/>
              <a:pPr/>
              <a:t>‹#›</a:t>
            </a:fld>
            <a:endParaRPr lang="he-IL" dirty="0"/>
          </a:p>
        </p:txBody>
      </p:sp>
    </p:spTree>
    <p:extLst>
      <p:ext uri="{BB962C8B-B14F-4D97-AF65-F5344CB8AC3E}">
        <p14:creationId xmlns:p14="http://schemas.microsoft.com/office/powerpoint/2010/main" val="226248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36B6496-3F68-42F8-AE73-C574713AD455}" type="datetime1">
              <a:rPr lang="he-IL" smtClean="0"/>
              <a:pPr/>
              <a:t>כ"ג/אדר/תשפ"א</a:t>
            </a:fld>
            <a:endParaRPr lang="he-IL"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rtl="1"/>
            <a:endParaRPr lang="he-IL" noProof="0"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he-IL" smtClean="0"/>
              <a:pPr/>
              <a:t>‹#›</a:t>
            </a:fld>
            <a:endParaRPr lang="he-IL"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374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349E8ED-2002-4B0E-9414-25EE10CA5861}" type="datetime1">
              <a:rPr lang="he-IL" smtClean="0"/>
              <a:pPr/>
              <a:t>כ"ג/אדר/תשפ"א</a:t>
            </a:fld>
            <a:endParaRPr lang="he-IL"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rtl="1"/>
            <a:endParaRPr lang="he-IL" noProof="0"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he-IL" smtClean="0"/>
              <a:pPr/>
              <a:t>‹#›</a:t>
            </a:fld>
            <a:endParaRPr lang="he-IL"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910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265D68-0C5F-426C-9A34-A398C9DE9639}" type="datetime1">
              <a:rPr lang="he-IL" smtClean="0"/>
              <a:pPr/>
              <a:t>כ"ג/אדר/תשפ"א</a:t>
            </a:fld>
            <a:endParaRPr lang="he-IL"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he-IL" noProof="0"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217C01CDF565}" type="slidenum">
              <a:rPr lang="he-IL" smtClean="0"/>
              <a:pPr/>
              <a:t>‹#›</a:t>
            </a:fld>
            <a:endParaRPr lang="he-IL"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827053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ftr="0" dt="0"/>
  <p:txStyles>
    <p:title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sarab@bgu.ac.i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s://doi.org/10.1080/13613324.2019.1694502"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routledge.com/search?author=Heidi%20Safia%20Mirza"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D812CC5-3F64-4837-AE94-66C400A325B0}"/>
              </a:ext>
            </a:extLst>
          </p:cNvPr>
          <p:cNvSpPr>
            <a:spLocks noGrp="1"/>
          </p:cNvSpPr>
          <p:nvPr>
            <p:ph type="title"/>
          </p:nvPr>
        </p:nvSpPr>
        <p:spPr>
          <a:xfrm>
            <a:off x="1390650" y="685800"/>
            <a:ext cx="9886950" cy="1485900"/>
          </a:xfrm>
        </p:spPr>
        <p:txBody>
          <a:bodyPr rtlCol="1">
            <a:normAutofit fontScale="90000"/>
          </a:bodyPr>
          <a:lstStyle/>
          <a:p>
            <a:pPr algn="ctr"/>
            <a:r>
              <a:rPr lang="he-IL" sz="2000" b="1" dirty="0">
                <a:latin typeface="Tahoma" panose="020B0604030504040204" pitchFamily="34" charset="0"/>
                <a:ea typeface="Tahoma" panose="020B0604030504040204" pitchFamily="34" charset="0"/>
                <a:cs typeface="Tahoma" panose="020B0604030504040204" pitchFamily="34" charset="0"/>
              </a:rPr>
              <a:t/>
            </a:r>
            <a:br>
              <a:rPr lang="he-IL" sz="2000" b="1" dirty="0">
                <a:latin typeface="Tahoma" panose="020B0604030504040204" pitchFamily="34" charset="0"/>
                <a:ea typeface="Tahoma" panose="020B0604030504040204" pitchFamily="34" charset="0"/>
                <a:cs typeface="Tahoma" panose="020B0604030504040204" pitchFamily="34" charset="0"/>
              </a:rPr>
            </a:br>
            <a:r>
              <a:rPr lang="he-IL" sz="2000" b="1" dirty="0">
                <a:solidFill>
                  <a:srgbClr val="C00000"/>
                </a:solidFill>
                <a:latin typeface="Tahoma" panose="020B0604030504040204" pitchFamily="34" charset="0"/>
                <a:ea typeface="Tahoma" panose="020B0604030504040204" pitchFamily="34" charset="0"/>
                <a:cs typeface="Tahoma" panose="020B0604030504040204" pitchFamily="34" charset="0"/>
              </a:rPr>
              <a:t>פרדוקס </a:t>
            </a:r>
            <a:r>
              <a:rPr lang="he-IL" sz="2000" b="1" dirty="0" err="1">
                <a:solidFill>
                  <a:srgbClr val="C00000"/>
                </a:solidFill>
                <a:latin typeface="Tahoma" panose="020B0604030504040204" pitchFamily="34" charset="0"/>
                <a:ea typeface="Tahoma" panose="020B0604030504040204" pitchFamily="34" charset="0"/>
                <a:cs typeface="Tahoma" panose="020B0604030504040204" pitchFamily="34" charset="0"/>
              </a:rPr>
              <a:t>פוליטיקת</a:t>
            </a:r>
            <a:r>
              <a:rPr lang="he-IL" sz="2000" b="1" dirty="0">
                <a:solidFill>
                  <a:srgbClr val="C00000"/>
                </a:solidFill>
                <a:latin typeface="Tahoma" panose="020B0604030504040204" pitchFamily="34" charset="0"/>
                <a:ea typeface="Tahoma" panose="020B0604030504040204" pitchFamily="34" charset="0"/>
                <a:cs typeface="Tahoma" panose="020B0604030504040204" pitchFamily="34" charset="0"/>
              </a:rPr>
              <a:t> הגיוון (</a:t>
            </a:r>
            <a:r>
              <a:rPr lang="en-US" sz="2000" b="1" dirty="0">
                <a:solidFill>
                  <a:srgbClr val="C00000"/>
                </a:solidFill>
                <a:latin typeface="Tahoma" panose="020B0604030504040204" pitchFamily="34" charset="0"/>
                <a:ea typeface="Tahoma" panose="020B0604030504040204" pitchFamily="34" charset="0"/>
                <a:cs typeface="Tahoma" panose="020B0604030504040204" pitchFamily="34" charset="0"/>
              </a:rPr>
              <a:t>Diversity)  </a:t>
            </a:r>
            <a:r>
              <a:rPr lang="he-IL" sz="2000" b="1" dirty="0">
                <a:solidFill>
                  <a:srgbClr val="C00000"/>
                </a:solidFill>
                <a:latin typeface="Tahoma" panose="020B0604030504040204" pitchFamily="34" charset="0"/>
                <a:ea typeface="Tahoma" panose="020B0604030504040204" pitchFamily="34" charset="0"/>
                <a:cs typeface="Tahoma" panose="020B0604030504040204" pitchFamily="34" charset="0"/>
              </a:rPr>
              <a:t>) במוסדות ההשכלה הגבוהה בישראל: </a:t>
            </a:r>
            <a:br>
              <a:rPr lang="he-IL" sz="2000" b="1"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he-IL" sz="2000" b="1"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he-IL" sz="2000" b="1"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he-IL" sz="2000" b="1" dirty="0">
                <a:solidFill>
                  <a:srgbClr val="C00000"/>
                </a:solidFill>
                <a:latin typeface="Tahoma" panose="020B0604030504040204" pitchFamily="34" charset="0"/>
                <a:ea typeface="Tahoma" panose="020B0604030504040204" pitchFamily="34" charset="0"/>
                <a:cs typeface="Tahoma" panose="020B0604030504040204" pitchFamily="34" charset="0"/>
              </a:rPr>
              <a:t> שעתוק עליונות לאומית ולובן דתי </a:t>
            </a:r>
            <a:br>
              <a:rPr lang="he-IL" sz="2000" b="1"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he-IL" sz="2000" dirty="0">
                <a:solidFill>
                  <a:srgbClr val="FFFF00"/>
                </a:solidFill>
                <a:latin typeface="Tahoma" panose="020B0604030504040204" pitchFamily="34" charset="0"/>
                <a:ea typeface="Tahoma" panose="020B0604030504040204" pitchFamily="34" charset="0"/>
                <a:cs typeface="Tahoma" panose="020B0604030504040204" pitchFamily="34" charset="0"/>
              </a:rPr>
              <a:t/>
            </a:r>
            <a:br>
              <a:rPr lang="he-IL" sz="2000" dirty="0">
                <a:solidFill>
                  <a:srgbClr val="FFFF00"/>
                </a:solidFill>
                <a:latin typeface="Tahoma" panose="020B0604030504040204" pitchFamily="34" charset="0"/>
                <a:ea typeface="Tahoma" panose="020B0604030504040204" pitchFamily="34" charset="0"/>
                <a:cs typeface="Tahoma" panose="020B0604030504040204" pitchFamily="34" charset="0"/>
              </a:rPr>
            </a:br>
            <a:endParaRPr lang="he-IL" sz="20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 name="כותרת משנה 2">
            <a:extLst>
              <a:ext uri="{FF2B5EF4-FFF2-40B4-BE49-F238E27FC236}">
                <a16:creationId xmlns:a16="http://schemas.microsoft.com/office/drawing/2014/main" xmlns="" id="{150012D5-B732-49FA-8D2C-A5C52B3641FB}"/>
              </a:ext>
            </a:extLst>
          </p:cNvPr>
          <p:cNvSpPr>
            <a:spLocks noGrp="1"/>
          </p:cNvSpPr>
          <p:nvPr>
            <p:ph idx="1"/>
          </p:nvPr>
        </p:nvSpPr>
        <p:spPr>
          <a:xfrm>
            <a:off x="1390649" y="2286000"/>
            <a:ext cx="9694118" cy="3581400"/>
          </a:xfrm>
        </p:spPr>
        <p:txBody>
          <a:bodyPr rtlCol="1">
            <a:normAutofit/>
          </a:bodyPr>
          <a:lstStyle/>
          <a:p>
            <a:pPr marL="0" indent="0" algn="ctr" rtl="1">
              <a:buNone/>
            </a:pPr>
            <a:r>
              <a:rPr lang="he-IL" b="1" dirty="0">
                <a:latin typeface="Tahoma" panose="020B0604030504040204" pitchFamily="34" charset="0"/>
                <a:ea typeface="Tahoma" panose="020B0604030504040204" pitchFamily="34" charset="0"/>
                <a:cs typeface="Tahoma" panose="020B0604030504040204" pitchFamily="34" charset="0"/>
              </a:rPr>
              <a:t>סראב </a:t>
            </a:r>
            <a:r>
              <a:rPr lang="he-IL" b="1" dirty="0" err="1">
                <a:latin typeface="Tahoma" panose="020B0604030504040204" pitchFamily="34" charset="0"/>
                <a:ea typeface="Tahoma" panose="020B0604030504040204" pitchFamily="34" charset="0"/>
                <a:cs typeface="Tahoma" panose="020B0604030504040204" pitchFamily="34" charset="0"/>
              </a:rPr>
              <a:t>אבורביעה</a:t>
            </a:r>
            <a:r>
              <a:rPr lang="he-IL" b="1" dirty="0">
                <a:latin typeface="Tahoma" panose="020B0604030504040204" pitchFamily="34" charset="0"/>
                <a:ea typeface="Tahoma" panose="020B0604030504040204" pitchFamily="34" charset="0"/>
                <a:cs typeface="Tahoma" panose="020B0604030504040204" pitchFamily="34" charset="0"/>
              </a:rPr>
              <a:t>-קוידר</a:t>
            </a:r>
          </a:p>
          <a:p>
            <a:pPr marL="0" indent="0" algn="ctr" rtl="1">
              <a:buNone/>
            </a:pPr>
            <a:r>
              <a:rPr lang="he-IL" b="1" dirty="0">
                <a:latin typeface="Tahoma" panose="020B0604030504040204" pitchFamily="34" charset="0"/>
                <a:ea typeface="Tahoma" panose="020B0604030504040204" pitchFamily="34" charset="0"/>
                <a:cs typeface="Tahoma" panose="020B0604030504040204" pitchFamily="34" charset="0"/>
              </a:rPr>
              <a:t>אוניברסיטת בן גוריון בנגב</a:t>
            </a:r>
          </a:p>
          <a:p>
            <a:pPr marL="0" indent="0" algn="ctr" rtl="1">
              <a:buNone/>
            </a:pPr>
            <a:r>
              <a:rPr lang="en-US" b="1" dirty="0">
                <a:hlinkClick r:id="rId3"/>
              </a:rPr>
              <a:t>sarab@bgu.ac.il</a:t>
            </a:r>
            <a:endParaRPr lang="he-IL" b="1" dirty="0"/>
          </a:p>
          <a:p>
            <a:pPr marL="0" indent="0" algn="ctr" rtl="1">
              <a:buNone/>
            </a:pPr>
            <a:endParaRPr lang="he-IL" b="1" dirty="0">
              <a:latin typeface="Tahoma" panose="020B0604030504040204" pitchFamily="34" charset="0"/>
              <a:ea typeface="Tahoma" panose="020B0604030504040204" pitchFamily="34" charset="0"/>
              <a:cs typeface="Tahoma" panose="020B0604030504040204" pitchFamily="34" charset="0"/>
            </a:endParaRPr>
          </a:p>
          <a:p>
            <a:pPr marL="0" indent="0" algn="ctr" rtl="1">
              <a:buNone/>
            </a:pPr>
            <a:r>
              <a:rPr lang="he-IL" sz="1400" dirty="0">
                <a:latin typeface="Tahoma" panose="020B0604030504040204" pitchFamily="34" charset="0"/>
                <a:ea typeface="Tahoma" panose="020B0604030504040204" pitchFamily="34" charset="0"/>
                <a:cs typeface="Tahoma" panose="020B0604030504040204" pitchFamily="34" charset="0"/>
              </a:rPr>
              <a:t>המאמר המלא</a:t>
            </a: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hlinkClick r:id="rId4"/>
              </a:rPr>
              <a:t>https://doi.org/10.1080/13613324.2019.1694502</a:t>
            </a:r>
            <a:r>
              <a:rPr lang="he-IL" dirty="0">
                <a:latin typeface="Tahoma" panose="020B0604030504040204" pitchFamily="34" charset="0"/>
                <a:ea typeface="Tahoma" panose="020B0604030504040204" pitchFamily="34" charset="0"/>
                <a:cs typeface="Tahoma" panose="020B0604030504040204" pitchFamily="34" charset="0"/>
              </a:rPr>
              <a:t> </a:t>
            </a: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rtl="1">
              <a:buNone/>
            </a:pPr>
            <a:endParaRPr lang="he-IL" dirty="0">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descr="תמונה שמכילה טקסט, קבלה&#10;&#10;התיאור נוצר באופן אוטומטי">
            <a:extLst>
              <a:ext uri="{FF2B5EF4-FFF2-40B4-BE49-F238E27FC236}">
                <a16:creationId xmlns:a16="http://schemas.microsoft.com/office/drawing/2014/main" xmlns="" id="{A1CA66D3-13B0-48BD-B388-B4B5F7E2886A}"/>
              </a:ext>
            </a:extLst>
          </p:cNvPr>
          <p:cNvPicPr>
            <a:picLocks noChangeAspect="1"/>
          </p:cNvPicPr>
          <p:nvPr/>
        </p:nvPicPr>
        <p:blipFill rotWithShape="1">
          <a:blip r:embed="rId5"/>
          <a:srcRect t="8500" r="3" b="3"/>
          <a:stretch/>
        </p:blipFill>
        <p:spPr>
          <a:xfrm>
            <a:off x="4728377" y="5155246"/>
            <a:ext cx="3211495" cy="1652907"/>
          </a:xfrm>
          <a:prstGeom prst="rect">
            <a:avLst/>
          </a:prstGeom>
        </p:spPr>
      </p:pic>
      <p:sp>
        <p:nvSpPr>
          <p:cNvPr id="4" name="חץ: מעוקל ימינה 3">
            <a:extLst>
              <a:ext uri="{FF2B5EF4-FFF2-40B4-BE49-F238E27FC236}">
                <a16:creationId xmlns:a16="http://schemas.microsoft.com/office/drawing/2014/main" xmlns="" id="{F72F9B84-D435-43C7-AE69-E68D73E44099}"/>
              </a:ext>
            </a:extLst>
          </p:cNvPr>
          <p:cNvSpPr/>
          <p:nvPr/>
        </p:nvSpPr>
        <p:spPr>
          <a:xfrm>
            <a:off x="5150840" y="4160939"/>
            <a:ext cx="486562" cy="27683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Tree>
    <p:extLst>
      <p:ext uri="{BB962C8B-B14F-4D97-AF65-F5344CB8AC3E}">
        <p14:creationId xmlns:p14="http://schemas.microsoft.com/office/powerpoint/2010/main" val="385731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4128483-2ADE-4B6D-B7E4-2F98F84D3DCC}"/>
              </a:ext>
            </a:extLst>
          </p:cNvPr>
          <p:cNvSpPr>
            <a:spLocks noGrp="1"/>
          </p:cNvSpPr>
          <p:nvPr>
            <p:ph type="title"/>
          </p:nvPr>
        </p:nvSpPr>
        <p:spPr>
          <a:solidFill>
            <a:srgbClr val="FFC000"/>
          </a:solidFill>
        </p:spPr>
        <p:txBody>
          <a:bodyPr>
            <a:normAutofit fontScale="90000"/>
          </a:bodyPr>
          <a:lstStyle/>
          <a:p>
            <a:pPr algn="ctr"/>
            <a:r>
              <a:rPr lang="he-IL" sz="2400" dirty="0">
                <a:effectLst/>
                <a:latin typeface="Calibri" panose="020F0502020204030204" pitchFamily="34" charset="0"/>
                <a:ea typeface="Calibri" panose="020F0502020204030204" pitchFamily="34" charset="0"/>
                <a:cs typeface="Times New Roman" panose="02020603050405020304" pitchFamily="18" charset="0"/>
              </a:rPr>
              <a:t/>
            </a:r>
            <a:br>
              <a:rPr lang="he-IL" sz="2400" dirty="0">
                <a:effectLst/>
                <a:latin typeface="Calibri" panose="020F0502020204030204" pitchFamily="34" charset="0"/>
                <a:ea typeface="Calibri" panose="020F0502020204030204" pitchFamily="34" charset="0"/>
                <a:cs typeface="Times New Roman" panose="02020603050405020304" pitchFamily="18" charset="0"/>
              </a:rPr>
            </a:br>
            <a:r>
              <a:rPr lang="he-IL" sz="2400" dirty="0" err="1">
                <a:effectLst/>
                <a:latin typeface="Calibri" panose="020F0502020204030204" pitchFamily="34" charset="0"/>
                <a:ea typeface="Calibri" panose="020F0502020204030204" pitchFamily="34" charset="0"/>
                <a:cs typeface="Times New Roman" panose="02020603050405020304" pitchFamily="18" charset="0"/>
              </a:rPr>
              <a:t>תימה</a:t>
            </a:r>
            <a:r>
              <a:rPr lang="he-IL" sz="2400" dirty="0">
                <a:effectLst/>
                <a:latin typeface="Calibri" panose="020F0502020204030204" pitchFamily="34" charset="0"/>
                <a:ea typeface="Calibri" panose="020F0502020204030204" pitchFamily="34" charset="0"/>
                <a:cs typeface="Times New Roman" panose="02020603050405020304" pitchFamily="18" charset="0"/>
              </a:rPr>
              <a:t> א'</a:t>
            </a:r>
            <a:br>
              <a:rPr lang="he-IL" sz="2400" dirty="0">
                <a:effectLst/>
                <a:latin typeface="Calibri" panose="020F0502020204030204" pitchFamily="34" charset="0"/>
                <a:ea typeface="Calibri" panose="020F0502020204030204" pitchFamily="34" charset="0"/>
                <a:cs typeface="Times New Roman" panose="02020603050405020304" pitchFamily="18" charset="0"/>
              </a:rPr>
            </a:br>
            <a:r>
              <a:rPr lang="he-IL" sz="3100" b="1" dirty="0">
                <a:effectLst/>
                <a:latin typeface="Calibri" panose="020F0502020204030204" pitchFamily="34" charset="0"/>
                <a:ea typeface="Calibri" panose="020F0502020204030204" pitchFamily="34" charset="0"/>
                <a:cs typeface="Times New Roman" panose="02020603050405020304" pitchFamily="18" charset="0"/>
              </a:rPr>
              <a:t>פרדוקס </a:t>
            </a:r>
            <a:r>
              <a:rPr lang="he-IL" sz="3100" b="1" dirty="0" err="1">
                <a:effectLst/>
                <a:latin typeface="Calibri" panose="020F0502020204030204" pitchFamily="34" charset="0"/>
                <a:ea typeface="Calibri" panose="020F0502020204030204" pitchFamily="34" charset="0"/>
                <a:cs typeface="Times New Roman" panose="02020603050405020304" pitchFamily="18" charset="0"/>
              </a:rPr>
              <a:t>פוליטיקת</a:t>
            </a:r>
            <a:r>
              <a:rPr lang="he-IL" sz="3100" b="1" dirty="0">
                <a:effectLst/>
                <a:latin typeface="Calibri" panose="020F0502020204030204" pitchFamily="34" charset="0"/>
                <a:ea typeface="Calibri" panose="020F0502020204030204" pitchFamily="34" charset="0"/>
                <a:cs typeface="Times New Roman" panose="02020603050405020304" pitchFamily="18" charset="0"/>
              </a:rPr>
              <a:t> ההצלה:</a:t>
            </a:r>
            <a:r>
              <a:rPr lang="en-US" sz="3100" b="1" dirty="0">
                <a:effectLst/>
                <a:latin typeface="Times New Roman" panose="02020603050405020304" pitchFamily="18" charset="0"/>
                <a:ea typeface="Calibri" panose="020F0502020204030204" pitchFamily="34" charset="0"/>
                <a:cs typeface="Arial" panose="020B0604020202020204" pitchFamily="34" charset="0"/>
              </a:rPr>
              <a:t>the paradox of ‘the politics of rescue’ </a:t>
            </a:r>
            <a:r>
              <a:rPr lang="en-US" sz="2400" dirty="0">
                <a:effectLst/>
                <a:latin typeface="Calibri" panose="020F0502020204030204" pitchFamily="34" charset="0"/>
                <a:ea typeface="Calibri" panose="020F0502020204030204" pitchFamily="34" charset="0"/>
                <a:cs typeface="Arial" panose="020B0604020202020204" pitchFamily="34" charset="0"/>
              </a:rPr>
              <a:t/>
            </a:r>
            <a:br>
              <a:rPr lang="en-US" sz="2400" dirty="0">
                <a:effectLst/>
                <a:latin typeface="Calibri" panose="020F0502020204030204" pitchFamily="34" charset="0"/>
                <a:ea typeface="Calibri" panose="020F0502020204030204" pitchFamily="34" charset="0"/>
                <a:cs typeface="Arial" panose="020B0604020202020204" pitchFamily="34" charset="0"/>
              </a:rPr>
            </a:br>
            <a:endParaRPr lang="he-IL" sz="5400" dirty="0"/>
          </a:p>
        </p:txBody>
      </p:sp>
      <p:sp>
        <p:nvSpPr>
          <p:cNvPr id="3" name="מציין מיקום תוכן 2">
            <a:extLst>
              <a:ext uri="{FF2B5EF4-FFF2-40B4-BE49-F238E27FC236}">
                <a16:creationId xmlns:a16="http://schemas.microsoft.com/office/drawing/2014/main" xmlns="" id="{C0FFF022-DBAD-4CA6-8DCF-CD85FA914086}"/>
              </a:ext>
            </a:extLst>
          </p:cNvPr>
          <p:cNvSpPr>
            <a:spLocks noGrp="1"/>
          </p:cNvSpPr>
          <p:nvPr>
            <p:ph idx="1"/>
          </p:nvPr>
        </p:nvSpPr>
        <p:spPr/>
        <p:txBody>
          <a:bodyPr/>
          <a:lstStyle/>
          <a:p>
            <a:endParaRPr lang="he-IL" sz="1800" i="1" dirty="0">
              <a:effectLst/>
              <a:latin typeface="Calibri" panose="020F0502020204030204" pitchFamily="34" charset="0"/>
              <a:ea typeface="Calibri" panose="020F0502020204030204" pitchFamily="34" charset="0"/>
              <a:cs typeface="Times New Roman" panose="02020603050405020304" pitchFamily="18" charset="0"/>
            </a:endParaRPr>
          </a:p>
          <a:p>
            <a:r>
              <a:rPr lang="he-IL" sz="1800" i="1" dirty="0">
                <a:latin typeface="Calibri" panose="020F0502020204030204" pitchFamily="34" charset="0"/>
                <a:ea typeface="Calibri" panose="020F0502020204030204" pitchFamily="34" charset="0"/>
                <a:cs typeface="Times New Roman" panose="02020603050405020304" pitchFamily="18" charset="0"/>
              </a:rPr>
              <a:t>"</a:t>
            </a:r>
            <a:r>
              <a:rPr lang="he-IL" sz="1800" i="1" dirty="0">
                <a:effectLst/>
                <a:latin typeface="Calibri" panose="020F0502020204030204" pitchFamily="34" charset="0"/>
                <a:ea typeface="Calibri" panose="020F0502020204030204" pitchFamily="34" charset="0"/>
                <a:cs typeface="Times New Roman" panose="02020603050405020304" pitchFamily="18" charset="0"/>
              </a:rPr>
              <a:t>אני לא אסרב למימון. אבל בעיניי זה שוב, עוד כאילו מסמר בארון שלנו. להפוך אותנו לתלותיים עוד יותר ועוד יותר תלותיים. ואתה מקבל כל הזמן: בצבא אתה תקבל קורס שיעזור לך, באוניברסיטה אתה תקבל קורסים. כאילו אתה לא יוצא, אתה אף פעם לא מתמודד. גם חשוב לי לעשות הפרדה בין אתיופים שעלו בשנות ה-90 ואתיופים שעלו בשנות ה-2000. כי זה באמת שני סיפורים שונים לגמרי. אבל העניין הוא שמבחינת הממשלה, אני נחשבת עולה חדשה בעיקרון. יש הגדרה לעולה חדש בישראל, ויש הגדרה לעולה חדש אתיופי. עולה חדש אתיופי זה כל מי שההורים שלו נולדו באתיופיה. זאת אומרת שגם הילד שלי שאם וכאשר הוא ייוולד [בישראל] יחשב לעולה חדש. שאותי זה מאוד מטריד שיהיה לי ילד שמגיל אפס יהיה זכאי להטבות של עולה חדש, והוא בכלל לא."</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Tree>
    <p:extLst>
      <p:ext uri="{BB962C8B-B14F-4D97-AF65-F5344CB8AC3E}">
        <p14:creationId xmlns:p14="http://schemas.microsoft.com/office/powerpoint/2010/main" val="1476873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CDF27C3-1803-4495-A327-51BA953578DB}"/>
              </a:ext>
            </a:extLst>
          </p:cNvPr>
          <p:cNvSpPr>
            <a:spLocks noGrp="1"/>
          </p:cNvSpPr>
          <p:nvPr>
            <p:ph type="title"/>
          </p:nvPr>
        </p:nvSpPr>
        <p:spPr/>
        <p:txBody>
          <a:bodyPr/>
          <a:lstStyle/>
          <a:p>
            <a:pPr algn="ctr"/>
            <a:r>
              <a:rPr lang="he-IL" dirty="0"/>
              <a:t>מחיר התיוג</a:t>
            </a:r>
          </a:p>
        </p:txBody>
      </p:sp>
      <p:sp>
        <p:nvSpPr>
          <p:cNvPr id="3" name="מציין מיקום תוכן 2">
            <a:extLst>
              <a:ext uri="{FF2B5EF4-FFF2-40B4-BE49-F238E27FC236}">
                <a16:creationId xmlns:a16="http://schemas.microsoft.com/office/drawing/2014/main" xmlns="" id="{069C49BE-7B16-4B18-91C1-3FB8705A3D8A}"/>
              </a:ext>
            </a:extLst>
          </p:cNvPr>
          <p:cNvSpPr>
            <a:spLocks noGrp="1"/>
          </p:cNvSpPr>
          <p:nvPr>
            <p:ph idx="1"/>
          </p:nvPr>
        </p:nvSpPr>
        <p:spPr/>
        <p:txBody>
          <a:bodyPr/>
          <a:lstStyle/>
          <a:p>
            <a:pPr algn="ctr"/>
            <a:r>
              <a:rPr lang="he-IL" sz="2400" i="1" dirty="0">
                <a:effectLst/>
                <a:latin typeface="Calibri" panose="020F0502020204030204" pitchFamily="34" charset="0"/>
                <a:ea typeface="Calibri" panose="020F0502020204030204" pitchFamily="34" charset="0"/>
                <a:cs typeface="Times New Roman" panose="02020603050405020304" pitchFamily="18" charset="0"/>
              </a:rPr>
              <a:t>"יש כאלה שדואגים להציג אותנו באור של... הדימוי של האפריקאי עם הזבוב על הפנים. אני יודעת שזה ניצול ציני אבל אני משתמשת בו כי אין לי ברירה כאילו אני רוצה להגיע למקום מסוים אז אני יכולה להשתמש בזה, כאילו זה מקום שהוא מאוד מקטין אבל אין אופציה אחרת. לעבוד בזמן הלימודים אני לא יכולה."</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he-IL" dirty="0"/>
          </a:p>
        </p:txBody>
      </p:sp>
    </p:spTree>
    <p:extLst>
      <p:ext uri="{BB962C8B-B14F-4D97-AF65-F5344CB8AC3E}">
        <p14:creationId xmlns:p14="http://schemas.microsoft.com/office/powerpoint/2010/main" val="329926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10D90AB-8C9F-48E1-A92A-9E0E0A25BEF3}"/>
              </a:ext>
            </a:extLst>
          </p:cNvPr>
          <p:cNvSpPr>
            <a:spLocks noGrp="1"/>
          </p:cNvSpPr>
          <p:nvPr>
            <p:ph type="title"/>
          </p:nvPr>
        </p:nvSpPr>
        <p:spPr/>
        <p:txBody>
          <a:bodyPr>
            <a:normAutofit/>
          </a:bodyPr>
          <a:lstStyle/>
          <a:p>
            <a:pPr algn="ctr"/>
            <a:r>
              <a:rPr lang="he-IL" sz="2800" dirty="0"/>
              <a:t> </a:t>
            </a:r>
            <a:br>
              <a:rPr lang="he-IL" sz="2800" dirty="0"/>
            </a:br>
            <a:r>
              <a:rPr lang="he-IL" sz="2800" dirty="0"/>
              <a:t>דימוי הנזקקת המסייע לאקדמיה "לחגוג את מוסריותה"</a:t>
            </a:r>
          </a:p>
        </p:txBody>
      </p:sp>
      <p:sp>
        <p:nvSpPr>
          <p:cNvPr id="3" name="מציין מיקום תוכן 2">
            <a:extLst>
              <a:ext uri="{FF2B5EF4-FFF2-40B4-BE49-F238E27FC236}">
                <a16:creationId xmlns:a16="http://schemas.microsoft.com/office/drawing/2014/main" xmlns="" id="{5509754A-401C-41D3-85A0-8112D04D28F6}"/>
              </a:ext>
            </a:extLst>
          </p:cNvPr>
          <p:cNvSpPr>
            <a:spLocks noGrp="1"/>
          </p:cNvSpPr>
          <p:nvPr>
            <p:ph idx="1"/>
          </p:nvPr>
        </p:nvSpPr>
        <p:spPr/>
        <p:txBody>
          <a:bodyPr/>
          <a:lstStyle/>
          <a:p>
            <a:endParaRPr lang="he-IL"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he-IL" dirty="0">
                <a:effectLst/>
                <a:latin typeface="Calibri" panose="020F0502020204030204" pitchFamily="34" charset="0"/>
                <a:ea typeface="Calibri" panose="020F0502020204030204" pitchFamily="34" charset="0"/>
                <a:cs typeface="Times New Roman" panose="02020603050405020304" pitchFamily="18" charset="0"/>
              </a:rPr>
              <a:t>"עשיתי את הסיור הזה של אתיופיה. ואז התקשר אלי המארגן של הסיור ושאל אותי אם אני רוצה לספר את החוויה... אם יש לי איזה איך הוא קרא לזה, אנקדוטה לספר על הסיפור העלייה שלי. ואני כזה למה אתה מרשה לעצמך להתקשר אלי. אתה לא מכיר אותי.. לבוא ולשתף שלושים אנשים שאני לא בהכרח מכירה בסיפור האישי שלי. זאת אומרת למה הסיפור האישי שלי כאילו נהיה כזה סחר מכר.. אני פשוט חושבת שאני לא צריכה למכור את הסיפור שלי לכולם... אני אבחר אם לספר או לא. אני אבחר אם לקשר את זה לקבוצה או לא. אבל עצם ההחלטה שלו  לראות ברשימה שם אתיופי ולהגיד </a:t>
            </a:r>
            <a:r>
              <a:rPr lang="he-IL" dirty="0" err="1">
                <a:effectLst/>
                <a:latin typeface="Calibri" panose="020F0502020204030204" pitchFamily="34" charset="0"/>
                <a:ea typeface="Calibri" panose="020F0502020204030204" pitchFamily="34" charset="0"/>
                <a:cs typeface="Times New Roman" panose="02020603050405020304" pitchFamily="18" charset="0"/>
              </a:rPr>
              <a:t>ממ</a:t>
            </a:r>
            <a:r>
              <a:rPr lang="he-IL" dirty="0">
                <a:effectLst/>
                <a:latin typeface="Calibri" panose="020F0502020204030204" pitchFamily="34" charset="0"/>
                <a:ea typeface="Calibri" panose="020F0502020204030204" pitchFamily="34" charset="0"/>
                <a:cs typeface="Times New Roman" panose="02020603050405020304" pitchFamily="18" charset="0"/>
              </a:rPr>
              <a:t>.. זה מעניין כאילו. אולי היא תספר לנו את הסיפור שלה. אז אותי זה הכעיס." </a:t>
            </a: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Tree>
    <p:extLst>
      <p:ext uri="{BB962C8B-B14F-4D97-AF65-F5344CB8AC3E}">
        <p14:creationId xmlns:p14="http://schemas.microsoft.com/office/powerpoint/2010/main" val="544948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5EF9498-3843-4C04-ADA3-647865D3B91A}"/>
              </a:ext>
            </a:extLst>
          </p:cNvPr>
          <p:cNvSpPr>
            <a:spLocks noGrp="1"/>
          </p:cNvSpPr>
          <p:nvPr>
            <p:ph type="title"/>
          </p:nvPr>
        </p:nvSpPr>
        <p:spPr>
          <a:solidFill>
            <a:srgbClr val="FFC000"/>
          </a:solidFill>
        </p:spPr>
        <p:txBody>
          <a:bodyPr>
            <a:normAutofit fontScale="90000"/>
          </a:bodyPr>
          <a:lstStyle/>
          <a:p>
            <a:pPr marL="342900" lvl="0" indent="-342900" algn="ctr" rtl="0">
              <a:lnSpc>
                <a:spcPct val="150000"/>
              </a:lnSpc>
              <a:spcAft>
                <a:spcPts val="800"/>
              </a:spcAft>
            </a:pPr>
            <a:r>
              <a:rPr lang="en-US" sz="2400" b="1" dirty="0">
                <a:effectLst/>
                <a:latin typeface="Times New Roman" panose="02020603050405020304" pitchFamily="18" charset="0"/>
                <a:ea typeface="Calibri" panose="020F0502020204030204" pitchFamily="34" charset="0"/>
                <a:cs typeface="Arial" panose="020B0604020202020204" pitchFamily="34" charset="0"/>
              </a:rPr>
              <a:t> </a:t>
            </a:r>
            <a:r>
              <a:rPr lang="he-IL" sz="1600" b="1" dirty="0" err="1">
                <a:effectLst/>
                <a:latin typeface="Times New Roman" panose="02020603050405020304" pitchFamily="18" charset="0"/>
                <a:ea typeface="Calibri" panose="020F0502020204030204" pitchFamily="34" charset="0"/>
                <a:cs typeface="Arial" panose="020B0604020202020204" pitchFamily="34" charset="0"/>
              </a:rPr>
              <a:t>תימה</a:t>
            </a:r>
            <a:r>
              <a:rPr lang="he-IL" sz="1600" b="1" dirty="0">
                <a:effectLst/>
                <a:latin typeface="Times New Roman" panose="02020603050405020304" pitchFamily="18" charset="0"/>
                <a:ea typeface="Calibri" panose="020F0502020204030204" pitchFamily="34" charset="0"/>
                <a:cs typeface="Arial" panose="020B0604020202020204" pitchFamily="34" charset="0"/>
              </a:rPr>
              <a:t> ב':</a:t>
            </a:r>
            <a:br>
              <a:rPr lang="he-IL" sz="1600" b="1" dirty="0">
                <a:effectLst/>
                <a:latin typeface="Times New Roman" panose="02020603050405020304" pitchFamily="18" charset="0"/>
                <a:ea typeface="Calibri" panose="020F0502020204030204" pitchFamily="34" charset="0"/>
                <a:cs typeface="Arial" panose="020B0604020202020204" pitchFamily="34" charset="0"/>
              </a:rPr>
            </a:br>
            <a:r>
              <a:rPr lang="he-IL" sz="2400" b="1" dirty="0">
                <a:effectLst/>
                <a:latin typeface="Times New Roman" panose="02020603050405020304" pitchFamily="18" charset="0"/>
                <a:ea typeface="Calibri" panose="020F0502020204030204" pitchFamily="34" charset="0"/>
                <a:cs typeface="Arial" panose="020B0604020202020204" pitchFamily="34" charset="0"/>
              </a:rPr>
              <a:t>פרדוקס אי הגיוון\ייצוג האתני:</a:t>
            </a:r>
            <a:br>
              <a:rPr lang="he-IL" sz="2400" b="1" dirty="0">
                <a:effectLst/>
                <a:latin typeface="Times New Roman" panose="02020603050405020304" pitchFamily="18" charset="0"/>
                <a:ea typeface="Calibri" panose="020F0502020204030204" pitchFamily="34" charset="0"/>
                <a:cs typeface="Arial" panose="020B0604020202020204" pitchFamily="34" charset="0"/>
              </a:rPr>
            </a:br>
            <a:r>
              <a:rPr lang="en-US" sz="2400" b="1" dirty="0">
                <a:effectLst/>
                <a:latin typeface="Times New Roman" panose="02020603050405020304" pitchFamily="18" charset="0"/>
                <a:ea typeface="Calibri" panose="020F0502020204030204" pitchFamily="34" charset="0"/>
              </a:rPr>
              <a:t>the paradox of ethnic non</a:t>
            </a:r>
            <a:r>
              <a:rPr lang="he-IL" sz="2400" b="1" dirty="0">
                <a:effectLst/>
                <a:latin typeface="Times New Roman" panose="02020603050405020304" pitchFamily="18" charset="0"/>
                <a:ea typeface="Calibri" panose="020F0502020204030204" pitchFamily="34" charset="0"/>
              </a:rPr>
              <a:t>-</a:t>
            </a:r>
            <a:r>
              <a:rPr lang="en-US" sz="2400" b="1" dirty="0">
                <a:effectLst/>
                <a:latin typeface="Times New Roman" panose="02020603050405020304" pitchFamily="18" charset="0"/>
                <a:ea typeface="Calibri" panose="020F0502020204030204" pitchFamily="34" charset="0"/>
              </a:rPr>
              <a:t>diversity</a:t>
            </a:r>
            <a:endParaRPr lang="he-IL" sz="5400" dirty="0"/>
          </a:p>
        </p:txBody>
      </p:sp>
      <p:sp>
        <p:nvSpPr>
          <p:cNvPr id="3" name="מציין מיקום תוכן 2">
            <a:extLst>
              <a:ext uri="{FF2B5EF4-FFF2-40B4-BE49-F238E27FC236}">
                <a16:creationId xmlns:a16="http://schemas.microsoft.com/office/drawing/2014/main" xmlns="" id="{E4306F30-05CE-4E47-B741-F24656E6D083}"/>
              </a:ext>
            </a:extLst>
          </p:cNvPr>
          <p:cNvSpPr>
            <a:spLocks noGrp="1"/>
          </p:cNvSpPr>
          <p:nvPr>
            <p:ph idx="1"/>
          </p:nvPr>
        </p:nvSpPr>
        <p:spPr/>
        <p:txBody>
          <a:bodyPr/>
          <a:lstStyle/>
          <a:p>
            <a:pPr marL="0" indent="0" algn="just" rtl="1">
              <a:lnSpc>
                <a:spcPct val="150000"/>
              </a:lnSpc>
              <a:spcAft>
                <a:spcPts val="800"/>
              </a:spcAft>
              <a:buNone/>
            </a:pPr>
            <a:r>
              <a:rPr lang="he-IL" sz="1800" dirty="0">
                <a:effectLst/>
                <a:latin typeface="Calibri" panose="020F0502020204030204" pitchFamily="34" charset="0"/>
                <a:ea typeface="Calibri" panose="020F0502020204030204" pitchFamily="34" charset="0"/>
                <a:cs typeface="Times New Roman" panose="02020603050405020304" pitchFamily="18" charset="0"/>
              </a:rPr>
              <a:t>חוסר הייצוג של קבוצת נשים אתיופיות במחלקות השונות יוצר תהייה בקרבן, האם התקבלו בגלל כישוריהן או כדי לייצר רושם ממסדי  של גיוון אתני או לדברי אחת המרואיינות, לייצר "צבע במחלקה":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50000"/>
              </a:lnSpc>
              <a:spcAft>
                <a:spcPts val="800"/>
              </a:spcAft>
              <a:buNone/>
            </a:pPr>
            <a:r>
              <a:rPr lang="he-IL" sz="1800" i="1" dirty="0">
                <a:effectLst/>
                <a:latin typeface="Calibri" panose="020F0502020204030204" pitchFamily="34" charset="0"/>
                <a:ea typeface="Calibri" panose="020F0502020204030204" pitchFamily="34" charset="0"/>
                <a:cs typeface="Times New Roman" panose="02020603050405020304" pitchFamily="18" charset="0"/>
              </a:rPr>
              <a:t>"אני קצת חשדנית כלפי אנשים שמאוד אוהבים אותי רק בגלל שאני אתיופית, ..כאילו ברור שאני מאמינה ביכולות שלי אבל לפעמים יש לי מחשבות של  "מעניין אם זה גם בגלל זה שאני אתיופית, כלומר כדי שיהיה להם כמה, שיהיה להם כזה 'צבע' במחלקה"."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Tree>
    <p:extLst>
      <p:ext uri="{BB962C8B-B14F-4D97-AF65-F5344CB8AC3E}">
        <p14:creationId xmlns:p14="http://schemas.microsoft.com/office/powerpoint/2010/main" val="3076132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E048F43-706A-4577-AF59-23149A76A00E}"/>
              </a:ext>
            </a:extLst>
          </p:cNvPr>
          <p:cNvSpPr>
            <a:spLocks noGrp="1"/>
          </p:cNvSpPr>
          <p:nvPr>
            <p:ph type="title"/>
          </p:nvPr>
        </p:nvSpPr>
        <p:spPr/>
        <p:txBody>
          <a:bodyPr>
            <a:normAutofit/>
          </a:bodyPr>
          <a:lstStyle/>
          <a:p>
            <a:pPr algn="ctr"/>
            <a:r>
              <a:rPr lang="he-IL" sz="2800" dirty="0"/>
              <a:t/>
            </a:r>
            <a:br>
              <a:rPr lang="he-IL" sz="2800" dirty="0"/>
            </a:br>
            <a:r>
              <a:rPr lang="he-IL" sz="3600" dirty="0"/>
              <a:t>רף ייצוג מינימלי</a:t>
            </a:r>
            <a:endParaRPr lang="he-IL" sz="2800" dirty="0"/>
          </a:p>
        </p:txBody>
      </p:sp>
      <p:sp>
        <p:nvSpPr>
          <p:cNvPr id="3" name="מציין מיקום תוכן 2">
            <a:extLst>
              <a:ext uri="{FF2B5EF4-FFF2-40B4-BE49-F238E27FC236}">
                <a16:creationId xmlns:a16="http://schemas.microsoft.com/office/drawing/2014/main" xmlns="" id="{36179C88-3DBF-4FEE-81D9-FF7E409F9CDB}"/>
              </a:ext>
            </a:extLst>
          </p:cNvPr>
          <p:cNvSpPr>
            <a:spLocks noGrp="1"/>
          </p:cNvSpPr>
          <p:nvPr>
            <p:ph idx="1"/>
          </p:nvPr>
        </p:nvSpPr>
        <p:spPr>
          <a:xfrm>
            <a:off x="1480657" y="1763437"/>
            <a:ext cx="9601200" cy="2922864"/>
          </a:xfrm>
        </p:spPr>
        <p:txBody>
          <a:bodyPr/>
          <a:lstStyle/>
          <a:p>
            <a:pPr marL="0" indent="0">
              <a:buNone/>
            </a:pPr>
            <a:endParaRPr lang="he-IL"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he-IL" sz="1800"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he-IL" sz="2400" i="1" dirty="0">
                <a:effectLst/>
                <a:latin typeface="Calibri" panose="020F0502020204030204" pitchFamily="34" charset="0"/>
                <a:ea typeface="Calibri" panose="020F0502020204030204" pitchFamily="34" charset="0"/>
                <a:cs typeface="Times New Roman" panose="02020603050405020304" pitchFamily="18" charset="0"/>
              </a:rPr>
              <a:t>"אני חושבת שיש פרויקטים, אפילו </a:t>
            </a:r>
            <a:r>
              <a:rPr lang="he-IL" sz="2400" i="1" dirty="0" err="1">
                <a:effectLst/>
                <a:latin typeface="Calibri" panose="020F0502020204030204" pitchFamily="34" charset="0"/>
                <a:ea typeface="Calibri" panose="020F0502020204030204" pitchFamily="34" charset="0"/>
                <a:cs typeface="Times New Roman" panose="02020603050405020304" pitchFamily="18" charset="0"/>
              </a:rPr>
              <a:t>בתכנית</a:t>
            </a:r>
            <a:r>
              <a:rPr lang="he-IL" sz="2400" i="1" dirty="0">
                <a:effectLst/>
                <a:latin typeface="Calibri" panose="020F0502020204030204" pitchFamily="34" charset="0"/>
                <a:ea typeface="Calibri" panose="020F0502020204030204" pitchFamily="34" charset="0"/>
                <a:cs typeface="Times New Roman" panose="02020603050405020304" pitchFamily="18" charset="0"/>
              </a:rPr>
              <a:t> למצוינות, אם יש עשרים חברה' אתיופים שהם מצוינים, לא יקבלו את העשרים זה מה שקורה הרבה פעמים. לא לראות בנו אינדיבידואלים, לראות בנו מקשה אחת. שמספיק אחד. או מספיק שניים, או מספיק עשרה. זה לא משנה. הרעיון צריך להיות  שאם אתה טוב אתה מתקבל, בלי קשר למה שאתה. וזה מה שלא תקין הרבה פעמים."</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Tree>
    <p:extLst>
      <p:ext uri="{BB962C8B-B14F-4D97-AF65-F5344CB8AC3E}">
        <p14:creationId xmlns:p14="http://schemas.microsoft.com/office/powerpoint/2010/main" val="641394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E6C69AF-39C6-4F93-AF1C-461C49F695DF}"/>
              </a:ext>
            </a:extLst>
          </p:cNvPr>
          <p:cNvSpPr>
            <a:spLocks noGrp="1"/>
          </p:cNvSpPr>
          <p:nvPr>
            <p:ph type="title"/>
          </p:nvPr>
        </p:nvSpPr>
        <p:spPr>
          <a:solidFill>
            <a:srgbClr val="FFC000"/>
          </a:solidFill>
        </p:spPr>
        <p:txBody>
          <a:bodyPr>
            <a:normAutofit/>
          </a:bodyPr>
          <a:lstStyle/>
          <a:p>
            <a:pPr algn="ctr"/>
            <a:r>
              <a:rPr lang="he-IL" sz="1800" dirty="0" err="1">
                <a:effectLst/>
                <a:latin typeface="Times New Roman" panose="02020603050405020304" pitchFamily="18" charset="0"/>
                <a:ea typeface="Calibri" panose="020F0502020204030204" pitchFamily="34" charset="0"/>
                <a:cs typeface="Arial" panose="020B0604020202020204" pitchFamily="34" charset="0"/>
              </a:rPr>
              <a:t>תימה</a:t>
            </a:r>
            <a:r>
              <a:rPr lang="he-IL" sz="1800" dirty="0">
                <a:effectLst/>
                <a:latin typeface="Times New Roman" panose="02020603050405020304" pitchFamily="18" charset="0"/>
                <a:ea typeface="Calibri" panose="020F0502020204030204" pitchFamily="34" charset="0"/>
                <a:cs typeface="Arial" panose="020B0604020202020204" pitchFamily="34" charset="0"/>
              </a:rPr>
              <a:t> ג'</a:t>
            </a:r>
            <a:r>
              <a:rPr lang="en-US" sz="1800" b="1" u="sng" dirty="0">
                <a:effectLst/>
                <a:latin typeface="Times New Roman" panose="02020603050405020304" pitchFamily="18" charset="0"/>
                <a:ea typeface="Calibri" panose="020F0502020204030204" pitchFamily="34" charset="0"/>
                <a:cs typeface="Arial" panose="020B0604020202020204" pitchFamily="34" charset="0"/>
              </a:rPr>
              <a:t/>
            </a:r>
            <a:br>
              <a:rPr lang="en-US" sz="1800" b="1" u="sng" dirty="0">
                <a:effectLst/>
                <a:latin typeface="Times New Roman" panose="02020603050405020304" pitchFamily="18" charset="0"/>
                <a:ea typeface="Calibri" panose="020F0502020204030204" pitchFamily="34" charset="0"/>
                <a:cs typeface="Arial" panose="020B0604020202020204" pitchFamily="34" charset="0"/>
              </a:rPr>
            </a:br>
            <a:r>
              <a:rPr lang="en-US" sz="1800" b="1" u="sng" dirty="0">
                <a:effectLst/>
                <a:latin typeface="Times New Roman" panose="02020603050405020304" pitchFamily="18" charset="0"/>
                <a:ea typeface="Calibri" panose="020F0502020204030204" pitchFamily="34" charset="0"/>
                <a:cs typeface="Arial" panose="020B0604020202020204" pitchFamily="34" charset="0"/>
              </a:rPr>
              <a:t/>
            </a:r>
            <a:br>
              <a:rPr lang="en-US" sz="1800" b="1" u="sng" dirty="0">
                <a:effectLst/>
                <a:latin typeface="Times New Roman" panose="02020603050405020304" pitchFamily="18" charset="0"/>
                <a:ea typeface="Calibri" panose="020F0502020204030204" pitchFamily="34" charset="0"/>
                <a:cs typeface="Arial" panose="020B0604020202020204" pitchFamily="34" charset="0"/>
              </a:rPr>
            </a:br>
            <a:r>
              <a:rPr lang="en-US" sz="2400" b="1" dirty="0">
                <a:effectLst/>
                <a:latin typeface="Times New Roman" panose="02020603050405020304" pitchFamily="18" charset="0"/>
                <a:ea typeface="Calibri" panose="020F0502020204030204" pitchFamily="34" charset="0"/>
                <a:cs typeface="Arial" panose="020B0604020202020204" pitchFamily="34" charset="0"/>
              </a:rPr>
              <a:t>Between "out of place" and "in place": denial of academic merit</a:t>
            </a:r>
            <a:r>
              <a:rPr lang="en-US" sz="1800" dirty="0">
                <a:effectLst/>
                <a:latin typeface="Calibri" panose="020F0502020204030204" pitchFamily="34" charset="0"/>
                <a:ea typeface="Calibri" panose="020F0502020204030204" pitchFamily="34" charset="0"/>
                <a:cs typeface="Arial" panose="020B0604020202020204" pitchFamily="34" charset="0"/>
              </a:rPr>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he-IL" sz="2400" dirty="0"/>
          </a:p>
        </p:txBody>
      </p:sp>
      <p:sp>
        <p:nvSpPr>
          <p:cNvPr id="3" name="מציין מיקום תוכן 2">
            <a:extLst>
              <a:ext uri="{FF2B5EF4-FFF2-40B4-BE49-F238E27FC236}">
                <a16:creationId xmlns:a16="http://schemas.microsoft.com/office/drawing/2014/main" xmlns="" id="{C9C89638-0F0A-4A20-A332-27C416C63473}"/>
              </a:ext>
            </a:extLst>
          </p:cNvPr>
          <p:cNvSpPr>
            <a:spLocks noGrp="1"/>
          </p:cNvSpPr>
          <p:nvPr>
            <p:ph idx="1"/>
          </p:nvPr>
        </p:nvSpPr>
        <p:spPr/>
        <p:txBody>
          <a:bodyPr>
            <a:normAutofit/>
          </a:bodyPr>
          <a:lstStyle/>
          <a:p>
            <a:r>
              <a:rPr lang="he-IL" dirty="0"/>
              <a:t>יחס גזעני המשמר אותן </a:t>
            </a:r>
            <a:r>
              <a:rPr lang="en-US" dirty="0"/>
              <a:t>in their place”</a:t>
            </a:r>
            <a:r>
              <a:rPr lang="he-IL" dirty="0"/>
              <a:t>":</a:t>
            </a:r>
          </a:p>
          <a:p>
            <a:pPr marL="0" indent="0">
              <a:buNone/>
            </a:pPr>
            <a:r>
              <a:rPr lang="he-IL" sz="1800" i="1" dirty="0">
                <a:effectLst/>
                <a:ea typeface="Calibri" panose="020F0502020204030204" pitchFamily="34" charset="0"/>
                <a:cs typeface="Times New Roman" panose="02020603050405020304" pitchFamily="18" charset="0"/>
              </a:rPr>
              <a:t>אני זוכרת שהמפגש עם אותה יועצת לסטודנטית אתיופים, היא אמרה תקשיבי יש תכנית לאתיופים בבר אילן, אולי תלכי. ניסיתי לשאול אותה למה. למה אם הציונים שלי טובים ללכת </a:t>
            </a:r>
            <a:r>
              <a:rPr lang="he-IL" sz="1800" i="1" dirty="0" err="1">
                <a:effectLst/>
                <a:ea typeface="Calibri" panose="020F0502020204030204" pitchFamily="34" charset="0"/>
                <a:cs typeface="Times New Roman" panose="02020603050405020304" pitchFamily="18" charset="0"/>
              </a:rPr>
              <a:t>לתכנית</a:t>
            </a:r>
            <a:r>
              <a:rPr lang="he-IL" sz="1800" i="1" dirty="0">
                <a:effectLst/>
                <a:ea typeface="Calibri" panose="020F0502020204030204" pitchFamily="34" charset="0"/>
                <a:cs typeface="Times New Roman" panose="02020603050405020304" pitchFamily="18" charset="0"/>
              </a:rPr>
              <a:t> של אתיופים בבר אילן. למה אני לא יכולה להתקבל לאוניברסיטת תל אביב. היא לא חושבת שאני אתקבל. אמרתי לא. אני לא נרשמת לעוד אוניברסיטה. אין לי כסף שילמתי 600 שקל פה אני אלמד. לא הבנתי בכלל למה הם מפנים אותי </a:t>
            </a:r>
            <a:r>
              <a:rPr lang="he-IL" sz="1800" i="1" dirty="0" err="1">
                <a:effectLst/>
                <a:ea typeface="Calibri" panose="020F0502020204030204" pitchFamily="34" charset="0"/>
                <a:cs typeface="Times New Roman" panose="02020603050405020304" pitchFamily="18" charset="0"/>
              </a:rPr>
              <a:t>לתכנית</a:t>
            </a:r>
            <a:r>
              <a:rPr lang="he-IL" sz="1800" i="1" dirty="0">
                <a:effectLst/>
                <a:ea typeface="Calibri" panose="020F0502020204030204" pitchFamily="34" charset="0"/>
                <a:cs typeface="Times New Roman" panose="02020603050405020304" pitchFamily="18" charset="0"/>
              </a:rPr>
              <a:t> של אתיופים. לא הצלחתי להבין מה זה הדבר הזה. וגם בתואר השני יועצת גם לענייני אתיופים אמרה לי אני לא חושבת שאת מוכנה, אני לא חושבת שאת בשלה. </a:t>
            </a:r>
          </a:p>
          <a:p>
            <a:r>
              <a:rPr lang="en-US" sz="1800" i="1" dirty="0">
                <a:cs typeface="Times New Roman" panose="02020603050405020304" pitchFamily="18" charset="0"/>
              </a:rPr>
              <a:t>“</a:t>
            </a:r>
            <a:r>
              <a:rPr lang="en-US" i="1" dirty="0">
                <a:cs typeface="Times New Roman" panose="02020603050405020304" pitchFamily="18" charset="0"/>
              </a:rPr>
              <a:t>out of place”</a:t>
            </a:r>
            <a:endParaRPr lang="he-IL" i="1" dirty="0">
              <a:cs typeface="Times New Roman" panose="02020603050405020304" pitchFamily="18" charset="0"/>
            </a:endParaRPr>
          </a:p>
          <a:p>
            <a:pPr marL="0" indent="0" algn="r" rtl="1">
              <a:lnSpc>
                <a:spcPct val="150000"/>
              </a:lnSpc>
              <a:spcAft>
                <a:spcPts val="800"/>
              </a:spcAft>
              <a:buNone/>
            </a:pPr>
            <a:r>
              <a:rPr lang="he-IL" sz="1800" i="1" dirty="0">
                <a:effectLst/>
                <a:latin typeface="Calibri" panose="020F0502020204030204" pitchFamily="34" charset="0"/>
                <a:ea typeface="Calibri" panose="020F0502020204030204" pitchFamily="34" charset="0"/>
                <a:cs typeface="Times New Roman" panose="02020603050405020304" pitchFamily="18" charset="0"/>
              </a:rPr>
              <a:t>תמיד אני שונאת כשאומרים לי שאני מדברת בשפה גבוהה. "וואי, זה ממש מרשים. את מדברת בשפה מאוד גבוהה". כאילו אומרים לי את זה מלא. "את מתבטאת בצורה נהדרת". כל הזמן, וזה פשוט מזעזע."</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he-IL" sz="2400" dirty="0"/>
          </a:p>
        </p:txBody>
      </p:sp>
    </p:spTree>
    <p:extLst>
      <p:ext uri="{BB962C8B-B14F-4D97-AF65-F5344CB8AC3E}">
        <p14:creationId xmlns:p14="http://schemas.microsoft.com/office/powerpoint/2010/main" val="1811068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A87DE70-94EB-4CC2-B96D-9439C5D2C578}"/>
              </a:ext>
            </a:extLst>
          </p:cNvPr>
          <p:cNvSpPr>
            <a:spLocks noGrp="1"/>
          </p:cNvSpPr>
          <p:nvPr>
            <p:ph type="title"/>
          </p:nvPr>
        </p:nvSpPr>
        <p:spPr>
          <a:xfrm>
            <a:off x="1350628" y="702578"/>
            <a:ext cx="9601200" cy="1485900"/>
          </a:xfrm>
          <a:solidFill>
            <a:srgbClr val="FFC000"/>
          </a:solidFill>
        </p:spPr>
        <p:txBody>
          <a:bodyPr>
            <a:normAutofit fontScale="90000"/>
          </a:bodyPr>
          <a:lstStyle/>
          <a:p>
            <a:pPr algn="ctr" rtl="0"/>
            <a:r>
              <a:rPr lang="en-US" sz="2400" b="1" dirty="0">
                <a:effectLst/>
                <a:latin typeface="Times New Roman" panose="02020603050405020304" pitchFamily="18" charset="0"/>
                <a:ea typeface="Calibri" panose="020F0502020204030204" pitchFamily="34" charset="0"/>
                <a:cs typeface="Arial" panose="020B0604020202020204" pitchFamily="34" charset="0"/>
              </a:rPr>
              <a:t/>
            </a:r>
            <a:br>
              <a:rPr lang="en-US" sz="2400" b="1" dirty="0">
                <a:effectLst/>
                <a:latin typeface="Times New Roman" panose="02020603050405020304" pitchFamily="18" charset="0"/>
                <a:ea typeface="Calibri" panose="020F0502020204030204" pitchFamily="34" charset="0"/>
                <a:cs typeface="Arial" panose="020B0604020202020204" pitchFamily="34" charset="0"/>
              </a:rPr>
            </a:br>
            <a:r>
              <a:rPr lang="he-IL" sz="1800" dirty="0" err="1">
                <a:effectLst/>
                <a:latin typeface="Times New Roman" panose="02020603050405020304" pitchFamily="18" charset="0"/>
                <a:ea typeface="Calibri" panose="020F0502020204030204" pitchFamily="34" charset="0"/>
                <a:cs typeface="Arial" panose="020B0604020202020204" pitchFamily="34" charset="0"/>
              </a:rPr>
              <a:t>תימה</a:t>
            </a:r>
            <a:r>
              <a:rPr lang="he-IL" sz="1800" dirty="0">
                <a:effectLst/>
                <a:latin typeface="Times New Roman" panose="02020603050405020304" pitchFamily="18" charset="0"/>
                <a:ea typeface="Calibri" panose="020F0502020204030204" pitchFamily="34" charset="0"/>
                <a:cs typeface="Arial" panose="020B0604020202020204" pitchFamily="34" charset="0"/>
              </a:rPr>
              <a:t> ד'</a:t>
            </a:r>
            <a:r>
              <a:rPr lang="en-US" sz="2400" b="1" dirty="0">
                <a:effectLst/>
                <a:latin typeface="Times New Roman" panose="02020603050405020304" pitchFamily="18" charset="0"/>
                <a:ea typeface="Calibri" panose="020F0502020204030204" pitchFamily="34" charset="0"/>
                <a:cs typeface="Arial" panose="020B0604020202020204" pitchFamily="34" charset="0"/>
              </a:rPr>
              <a:t/>
            </a:r>
            <a:br>
              <a:rPr lang="en-US" sz="2400" b="1" dirty="0">
                <a:effectLst/>
                <a:latin typeface="Times New Roman" panose="02020603050405020304" pitchFamily="18" charset="0"/>
                <a:ea typeface="Calibri" panose="020F0502020204030204" pitchFamily="34" charset="0"/>
                <a:cs typeface="Arial" panose="020B0604020202020204" pitchFamily="34" charset="0"/>
              </a:rPr>
            </a:br>
            <a:r>
              <a:rPr lang="en-US" sz="2400" b="1" dirty="0">
                <a:effectLst/>
                <a:latin typeface="Times New Roman" panose="02020603050405020304" pitchFamily="18" charset="0"/>
                <a:ea typeface="Calibri" panose="020F0502020204030204" pitchFamily="34" charset="0"/>
                <a:cs typeface="Arial" panose="020B0604020202020204" pitchFamily="34" charset="0"/>
              </a:rPr>
              <a:t>“Apartheid of knowledge”: Securing white Jewishness </a:t>
            </a:r>
            <a:br>
              <a:rPr lang="en-US" sz="2400" b="1" dirty="0">
                <a:effectLst/>
                <a:latin typeface="Times New Roman" panose="02020603050405020304" pitchFamily="18" charset="0"/>
                <a:ea typeface="Calibri" panose="020F0502020204030204" pitchFamily="34" charset="0"/>
                <a:cs typeface="Arial" panose="020B0604020202020204" pitchFamily="34" charset="0"/>
              </a:rPr>
            </a:br>
            <a:r>
              <a:rPr lang="en-US" sz="2400" dirty="0">
                <a:effectLst/>
                <a:latin typeface="Calibri" panose="020F0502020204030204" pitchFamily="34" charset="0"/>
                <a:ea typeface="Calibri" panose="020F0502020204030204" pitchFamily="34" charset="0"/>
                <a:cs typeface="Arial" panose="020B0604020202020204" pitchFamily="34" charset="0"/>
              </a:rPr>
              <a:t/>
            </a:r>
            <a:br>
              <a:rPr lang="en-US" sz="2400" dirty="0">
                <a:effectLst/>
                <a:latin typeface="Calibri" panose="020F0502020204030204" pitchFamily="34" charset="0"/>
                <a:ea typeface="Calibri" panose="020F0502020204030204" pitchFamily="34" charset="0"/>
                <a:cs typeface="Arial" panose="020B0604020202020204" pitchFamily="34" charset="0"/>
              </a:rPr>
            </a:br>
            <a:endParaRPr lang="he-IL" sz="5400" dirty="0"/>
          </a:p>
        </p:txBody>
      </p:sp>
      <p:sp>
        <p:nvSpPr>
          <p:cNvPr id="3" name="מציין מיקום תוכן 2">
            <a:extLst>
              <a:ext uri="{FF2B5EF4-FFF2-40B4-BE49-F238E27FC236}">
                <a16:creationId xmlns:a16="http://schemas.microsoft.com/office/drawing/2014/main" xmlns="" id="{29C48043-5E2A-4E34-9FED-CFBCEA0D4020}"/>
              </a:ext>
            </a:extLst>
          </p:cNvPr>
          <p:cNvSpPr>
            <a:spLocks noGrp="1"/>
          </p:cNvSpPr>
          <p:nvPr>
            <p:ph idx="1"/>
          </p:nvPr>
        </p:nvSpPr>
        <p:spPr/>
        <p:txBody>
          <a:bodyPr>
            <a:normAutofit lnSpcReduction="10000"/>
          </a:bodyPr>
          <a:lstStyle/>
          <a:p>
            <a:r>
              <a:rPr lang="en-US" sz="1800" dirty="0" err="1">
                <a:effectLst/>
                <a:latin typeface="Times New Roman" panose="02020603050405020304" pitchFamily="18" charset="0"/>
                <a:ea typeface="Calibri" panose="020F0502020204030204" pitchFamily="34" charset="0"/>
              </a:rPr>
              <a:t>Bernel</a:t>
            </a:r>
            <a:r>
              <a:rPr lang="en-US" sz="1800" dirty="0">
                <a:effectLst/>
                <a:latin typeface="Times New Roman" panose="02020603050405020304" pitchFamily="18" charset="0"/>
                <a:ea typeface="Calibri" panose="020F0502020204030204" pitchFamily="34" charset="0"/>
              </a:rPr>
              <a:t> &amp; Villalpando (2002 )</a:t>
            </a:r>
            <a:r>
              <a:rPr lang="he-IL" sz="1800" dirty="0">
                <a:effectLst/>
                <a:latin typeface="Times New Roman" panose="02020603050405020304" pitchFamily="18" charset="0"/>
                <a:ea typeface="Calibri" panose="020F0502020204030204" pitchFamily="34" charset="0"/>
              </a:rPr>
              <a:t> מגדירים "אפרטהייד של ידע":</a:t>
            </a:r>
          </a:p>
          <a:p>
            <a:pPr marL="0" indent="0">
              <a:buNone/>
            </a:pPr>
            <a:r>
              <a:rPr lang="he-IL" sz="1800" dirty="0">
                <a:effectLst/>
                <a:ea typeface="Calibri" panose="020F0502020204030204" pitchFamily="34" charset="0"/>
                <a:cs typeface="Times New Roman" panose="02020603050405020304" pitchFamily="18" charset="0"/>
              </a:rPr>
              <a:t>כהפרדה של ידע [ברבים] במערכת ההשכלה האמריקאית. הטענה היא כי  תהליך יצירת הידע ההגמוני באקדמה מבוסס על עליונות לבנה ופריבילגיה -כלומר על שליטה בייצור הידע מתוך תפיסה כי ידע זה הוא הנכון ויוצרו הוא היוצר הלגיטימי. הפריבילגיה הלבנה </a:t>
            </a:r>
            <a:r>
              <a:rPr lang="he-IL" sz="1800" dirty="0">
                <a:solidFill>
                  <a:srgbClr val="000000"/>
                </a:solidFill>
                <a:effectLst/>
                <a:ea typeface="Calibri" panose="020F0502020204030204" pitchFamily="34" charset="0"/>
                <a:cs typeface="Times New Roman" panose="02020603050405020304" pitchFamily="18" charset="0"/>
              </a:rPr>
              <a:t>אינה  גלויה, היא נתפסת כדבר מובן מאליו ולגיטימי. לכן גם הידע, הערכים והסטנדרטים אותם יביאו לבנים נחשבים ללגיטימיים וכל מה שהוא מחוץ לידע זה נחשב ללא לגיטימי</a:t>
            </a:r>
          </a:p>
          <a:p>
            <a:pPr marL="0" indent="0">
              <a:buNone/>
            </a:pPr>
            <a:r>
              <a:rPr lang="he-IL" sz="1800" dirty="0">
                <a:effectLst/>
                <a:latin typeface="Calibri" panose="020F0502020204030204" pitchFamily="34" charset="0"/>
                <a:ea typeface="Calibri" panose="020F0502020204030204" pitchFamily="34" charset="0"/>
                <a:cs typeface="Times New Roman" panose="02020603050405020304" pitchFamily="18" charset="0"/>
              </a:rPr>
              <a:t>במקרה הישראלי אנו רואים כי הניסיון לשלוט בידע הדומיננטי אינו קשור רק ליצירת קטגוריות של עליונות ונחיתות של תרבות לבנה לעומת שחורה, אלא יש פה ניסיון לייצר עליונות ונחיתות בתוך קטגוריית היהדות וניכוס השייכות ליהדות רק ללבנים באמצעות תהליך ייצור הידע באקדמיה.</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he-IL" sz="1800" i="1" dirty="0">
                <a:effectLst/>
                <a:latin typeface="Calibri" panose="020F0502020204030204" pitchFamily="34" charset="0"/>
                <a:ea typeface="Calibri" panose="020F0502020204030204" pitchFamily="34" charset="0"/>
                <a:cs typeface="Times New Roman" panose="02020603050405020304" pitchFamily="18" charset="0"/>
              </a:rPr>
              <a:t>. אני רוצה לחקור את טמרה </a:t>
            </a:r>
            <a:r>
              <a:rPr lang="he-IL" sz="1800" i="1" dirty="0" err="1">
                <a:effectLst/>
                <a:latin typeface="Calibri" panose="020F0502020204030204" pitchFamily="34" charset="0"/>
                <a:ea typeface="Calibri" panose="020F0502020204030204" pitchFamily="34" charset="0"/>
                <a:cs typeface="Times New Roman" panose="02020603050405020304" pitchFamily="18" charset="0"/>
              </a:rPr>
              <a:t>תמנואל</a:t>
            </a:r>
            <a:r>
              <a:rPr lang="he-IL" sz="1800" i="1" dirty="0">
                <a:effectLst/>
                <a:latin typeface="Calibri" panose="020F0502020204030204" pitchFamily="34" charset="0"/>
                <a:ea typeface="Calibri" panose="020F0502020204030204" pitchFamily="34" charset="0"/>
                <a:cs typeface="Times New Roman" panose="02020603050405020304" pitchFamily="18" charset="0"/>
              </a:rPr>
              <a:t>. הוא אישיות יהודית. הוא היה במגע עם תנועת ההשכלה, תנועת הנאורות היהודית. הוא היה חלק ממנה וזה בדיוק זה. זה בדיוק המקום הזה שגם מאפשר לנו להתעסק בדברים שלא רוצים להתעסק בהם, או שלא מעניינים אף אחד, או שמשתיקים, מתוך ניסיון לעצב את התודעה שלנו על עצמנו בצורה </a:t>
            </a:r>
            <a:r>
              <a:rPr lang="he-IL" sz="1800" i="1" dirty="0" err="1">
                <a:effectLst/>
                <a:latin typeface="Calibri" panose="020F0502020204030204" pitchFamily="34" charset="0"/>
                <a:ea typeface="Calibri" panose="020F0502020204030204" pitchFamily="34" charset="0"/>
                <a:cs typeface="Times New Roman" panose="02020603050405020304" pitchFamily="18" charset="0"/>
              </a:rPr>
              <a:t>מסויימת</a:t>
            </a:r>
            <a:r>
              <a:rPr lang="he-IL" sz="1800" i="1" dirty="0">
                <a:effectLst/>
                <a:latin typeface="Calibri" panose="020F0502020204030204" pitchFamily="34" charset="0"/>
                <a:ea typeface="Calibri" panose="020F0502020204030204" pitchFamily="34" charset="0"/>
                <a:cs typeface="Times New Roman" panose="02020603050405020304" pitchFamily="18" charset="0"/>
              </a:rPr>
              <a:t>. אוהבים להגיד ש ((בכעס)) יהדות אתיופיה </a:t>
            </a:r>
            <a:r>
              <a:rPr lang="he-IL" sz="1800" i="1" dirty="0" err="1">
                <a:effectLst/>
                <a:latin typeface="Calibri" panose="020F0502020204030204" pitchFamily="34" charset="0"/>
                <a:ea typeface="Calibri" panose="020F0502020204030204" pitchFamily="34" charset="0"/>
                <a:cs typeface="Times New Roman" panose="02020603050405020304" pitchFamily="18" charset="0"/>
              </a:rPr>
              <a:t>היתה</a:t>
            </a:r>
            <a:r>
              <a:rPr lang="he-IL" sz="1800" i="1" dirty="0">
                <a:effectLst/>
                <a:latin typeface="Calibri" panose="020F0502020204030204" pitchFamily="34" charset="0"/>
                <a:ea typeface="Calibri" panose="020F0502020204030204" pitchFamily="34" charset="0"/>
                <a:cs typeface="Times New Roman" panose="02020603050405020304" pitchFamily="18" charset="0"/>
              </a:rPr>
              <a:t> מנותקת! אבל הנה, היא לא </a:t>
            </a:r>
            <a:r>
              <a:rPr lang="he-IL" sz="1800" i="1" dirty="0" err="1">
                <a:effectLst/>
                <a:latin typeface="Calibri" panose="020F0502020204030204" pitchFamily="34" charset="0"/>
                <a:ea typeface="Calibri" panose="020F0502020204030204" pitchFamily="34" charset="0"/>
                <a:cs typeface="Times New Roman" panose="02020603050405020304" pitchFamily="18" charset="0"/>
              </a:rPr>
              <a:t>היתה</a:t>
            </a:r>
            <a:r>
              <a:rPr lang="he-IL" sz="1800" i="1" dirty="0">
                <a:effectLst/>
                <a:latin typeface="Calibri" panose="020F0502020204030204" pitchFamily="34" charset="0"/>
                <a:ea typeface="Calibri" panose="020F0502020204030204" pitchFamily="34" charset="0"/>
                <a:cs typeface="Times New Roman" panose="02020603050405020304" pitchFamily="18" charset="0"/>
              </a:rPr>
              <a:t> מנותקת! זה לא נכון! ליהדות אתיופיה היה קשר עם יהדות התפוצות."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he-IL" dirty="0"/>
          </a:p>
        </p:txBody>
      </p:sp>
    </p:spTree>
    <p:extLst>
      <p:ext uri="{BB962C8B-B14F-4D97-AF65-F5344CB8AC3E}">
        <p14:creationId xmlns:p14="http://schemas.microsoft.com/office/powerpoint/2010/main" val="526635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D6AF99A-994B-42ED-B2FC-7A03BED3F930}"/>
              </a:ext>
            </a:extLst>
          </p:cNvPr>
          <p:cNvSpPr>
            <a:spLocks noGrp="1"/>
          </p:cNvSpPr>
          <p:nvPr>
            <p:ph type="title"/>
          </p:nvPr>
        </p:nvSpPr>
        <p:spPr>
          <a:solidFill>
            <a:srgbClr val="FFC000"/>
          </a:solidFill>
        </p:spPr>
        <p:txBody>
          <a:bodyPr>
            <a:normAutofit fontScale="90000"/>
          </a:bodyPr>
          <a:lstStyle/>
          <a:p>
            <a:pPr algn="ctr" rtl="0"/>
            <a:r>
              <a:rPr lang="en-US" sz="2400" b="1" dirty="0">
                <a:effectLst/>
                <a:latin typeface="Times New Roman" panose="02020603050405020304" pitchFamily="18" charset="0"/>
                <a:ea typeface="Calibri" panose="020F0502020204030204" pitchFamily="34" charset="0"/>
                <a:cs typeface="Arial" panose="020B0604020202020204" pitchFamily="34" charset="0"/>
              </a:rPr>
              <a:t/>
            </a:r>
            <a:br>
              <a:rPr lang="en-US" sz="2400" b="1" dirty="0">
                <a:effectLst/>
                <a:latin typeface="Times New Roman" panose="02020603050405020304" pitchFamily="18" charset="0"/>
                <a:ea typeface="Calibri" panose="020F0502020204030204" pitchFamily="34" charset="0"/>
                <a:cs typeface="Arial" panose="020B0604020202020204" pitchFamily="34" charset="0"/>
              </a:rPr>
            </a:br>
            <a:r>
              <a:rPr lang="he-IL" sz="2200" dirty="0" err="1">
                <a:effectLst/>
                <a:latin typeface="Times New Roman" panose="02020603050405020304" pitchFamily="18" charset="0"/>
                <a:ea typeface="Calibri" panose="020F0502020204030204" pitchFamily="34" charset="0"/>
                <a:cs typeface="Arial" panose="020B0604020202020204" pitchFamily="34" charset="0"/>
              </a:rPr>
              <a:t>תימה</a:t>
            </a:r>
            <a:r>
              <a:rPr lang="he-IL" sz="2200" dirty="0">
                <a:effectLst/>
                <a:latin typeface="Times New Roman" panose="02020603050405020304" pitchFamily="18" charset="0"/>
                <a:ea typeface="Calibri" panose="020F0502020204030204" pitchFamily="34" charset="0"/>
                <a:cs typeface="Arial" panose="020B0604020202020204" pitchFamily="34" charset="0"/>
              </a:rPr>
              <a:t> ה':</a:t>
            </a:r>
            <a:r>
              <a:rPr lang="en-US" sz="2400" b="1" dirty="0">
                <a:effectLst/>
                <a:latin typeface="Times New Roman" panose="02020603050405020304" pitchFamily="18" charset="0"/>
                <a:ea typeface="Calibri" panose="020F0502020204030204" pitchFamily="34" charset="0"/>
                <a:cs typeface="Arial" panose="020B0604020202020204" pitchFamily="34" charset="0"/>
              </a:rPr>
              <a:t/>
            </a:r>
            <a:br>
              <a:rPr lang="en-US" sz="2400" b="1" dirty="0">
                <a:effectLst/>
                <a:latin typeface="Times New Roman" panose="02020603050405020304" pitchFamily="18" charset="0"/>
                <a:ea typeface="Calibri" panose="020F0502020204030204" pitchFamily="34" charset="0"/>
                <a:cs typeface="Arial" panose="020B0604020202020204" pitchFamily="34" charset="0"/>
              </a:rPr>
            </a:br>
            <a:r>
              <a:rPr lang="en-US" sz="3100" b="1" dirty="0">
                <a:effectLst/>
                <a:latin typeface="Times New Roman" panose="02020603050405020304" pitchFamily="18" charset="0"/>
                <a:ea typeface="Calibri" panose="020F0502020204030204" pitchFamily="34" charset="0"/>
                <a:cs typeface="Arial" panose="020B0604020202020204" pitchFamily="34" charset="0"/>
              </a:rPr>
              <a:t>“blind love”: securing white-national morality</a:t>
            </a:r>
            <a:r>
              <a:rPr lang="en-US" sz="3100" dirty="0">
                <a:effectLst/>
                <a:latin typeface="Times New Roman" panose="02020603050405020304" pitchFamily="18" charset="0"/>
                <a:ea typeface="Calibri" panose="020F0502020204030204" pitchFamily="34" charset="0"/>
                <a:cs typeface="Arial" panose="020B0604020202020204" pitchFamily="34" charset="0"/>
              </a:rPr>
              <a:t> </a:t>
            </a:r>
            <a:r>
              <a:rPr lang="he-IL" sz="2400" dirty="0">
                <a:effectLst/>
                <a:latin typeface="Times New Roman" panose="02020603050405020304" pitchFamily="18" charset="0"/>
                <a:ea typeface="Calibri" panose="020F0502020204030204" pitchFamily="34" charset="0"/>
                <a:cs typeface="Arial" panose="020B0604020202020204" pitchFamily="34" charset="0"/>
              </a:rPr>
              <a:t/>
            </a:r>
            <a:br>
              <a:rPr lang="he-IL" sz="2400" dirty="0">
                <a:effectLst/>
                <a:latin typeface="Times New Roman" panose="02020603050405020304" pitchFamily="18"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he-IL" dirty="0"/>
          </a:p>
        </p:txBody>
      </p:sp>
      <p:sp>
        <p:nvSpPr>
          <p:cNvPr id="3" name="מציין מיקום תוכן 2">
            <a:extLst>
              <a:ext uri="{FF2B5EF4-FFF2-40B4-BE49-F238E27FC236}">
                <a16:creationId xmlns:a16="http://schemas.microsoft.com/office/drawing/2014/main" xmlns="" id="{CB254FD9-6972-49A6-84D7-E071BA81BF0D}"/>
              </a:ext>
            </a:extLst>
          </p:cNvPr>
          <p:cNvSpPr>
            <a:spLocks noGrp="1"/>
          </p:cNvSpPr>
          <p:nvPr>
            <p:ph idx="1"/>
          </p:nvPr>
        </p:nvSpPr>
        <p:spPr>
          <a:xfrm>
            <a:off x="1371600" y="2286000"/>
            <a:ext cx="10482044" cy="3581400"/>
          </a:xfrm>
        </p:spPr>
        <p:txBody>
          <a:bodyPr>
            <a:normAutofit fontScale="70000" lnSpcReduction="20000"/>
          </a:bodyPr>
          <a:lstStyle/>
          <a:p>
            <a:pPr algn="just" rtl="1">
              <a:lnSpc>
                <a:spcPct val="150000"/>
              </a:lnSpc>
              <a:spcAft>
                <a:spcPts val="800"/>
              </a:spcAft>
            </a:pPr>
            <a:r>
              <a:rPr lang="he-IL" sz="2100" dirty="0">
                <a:effectLst/>
                <a:latin typeface="Calibri" panose="020F0502020204030204" pitchFamily="34" charset="0"/>
                <a:ea typeface="Calibri" panose="020F0502020204030204" pitchFamily="34" charset="0"/>
                <a:cs typeface="Times New Roman" panose="02020603050405020304" pitchFamily="18" charset="0"/>
              </a:rPr>
              <a:t>חוויותיהן היומיומיות של סטודנטיות אתיופיות עם סטודנטים לבנים במוסדות ההשכלה הגבוהה בישראל לעתים מגולמות באהבת יתר או אהבה עיוורת לכל מה שהוא אתיופי. קרבת-יתר זו מוסברת על ידי יעקובי כתשוקה של הלבן לגלות ולפצח את הפנטזיה והתרבות האתיופית ולא בגלל התעניינות </a:t>
            </a:r>
            <a:r>
              <a:rPr lang="he-IL" sz="2100" dirty="0" err="1">
                <a:effectLst/>
                <a:latin typeface="Calibri" panose="020F0502020204030204" pitchFamily="34" charset="0"/>
                <a:ea typeface="Calibri" panose="020F0502020204030204" pitchFamily="34" charset="0"/>
                <a:cs typeface="Times New Roman" panose="02020603050405020304" pitchFamily="18" charset="0"/>
              </a:rPr>
              <a:t>אמתית</a:t>
            </a:r>
            <a:r>
              <a:rPr lang="he-IL" sz="2100" dirty="0">
                <a:effectLst/>
                <a:latin typeface="Calibri" panose="020F0502020204030204" pitchFamily="34" charset="0"/>
                <a:ea typeface="Calibri" panose="020F0502020204030204" pitchFamily="34" charset="0"/>
                <a:cs typeface="Times New Roman" panose="02020603050405020304" pitchFamily="18" charset="0"/>
              </a:rPr>
              <a:t> בהן, אלא שבמוסד האקדמי, הלובן מקושר גם לתדמית הסטודנט הלבן האשכנזי שאהבה עיוורת זו קושרת בין ליברליזם לבין מעמדו\זהותו כאקדמאי. </a:t>
            </a:r>
            <a:endParaRPr lang="en-US" sz="2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he-IL" sz="2100" dirty="0">
                <a:effectLst/>
                <a:latin typeface="Calibri" panose="020F0502020204030204" pitchFamily="34" charset="0"/>
                <a:ea typeface="Calibri" panose="020F0502020204030204" pitchFamily="34" charset="0"/>
                <a:cs typeface="Times New Roman" panose="02020603050405020304" pitchFamily="18" charset="0"/>
              </a:rPr>
              <a:t>כך מספרת אחת הסטודנטיות:</a:t>
            </a:r>
            <a:endParaRPr lang="en-US" sz="2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he-IL" sz="2100" dirty="0">
                <a:effectLst/>
                <a:latin typeface="Calibri" panose="020F0502020204030204" pitchFamily="34" charset="0"/>
                <a:ea typeface="Calibri" panose="020F0502020204030204" pitchFamily="34" charset="0"/>
                <a:cs typeface="Times New Roman" panose="02020603050405020304" pitchFamily="18" charset="0"/>
              </a:rPr>
              <a:t>"כי האקדמאים כל כך מנפנפים בדגל של הליברליות אז את יודעת אוהבים מאוד ערבים, מכירה? אוהבים ערבים, ושונאים מזרחים. אוהבים פליטים, ורוצים לעזור. אני חושבת שזה עושה להם טוב, כי הם, כאילו זה מדגיש את העליונות שלהם על האחר. תחושות של אדנות כזה. "אני אדון פה, ואני מקבל את כולם, ואוהב ...", כאילו זה במיוחד עם אשכנזים. אבל אני חושבת שבעיקר תחושת עליונות. בתת-מודע. אז הם לא מודעים לזה אבל, אני חושבת שבתת-מודע, יש לי גם מרצה כזאת; נגיד ש בחורה ערבייה, אז היא מדברת נגיד מלא עם הידיים, ומשתדלת ממש להסביר "אתה הבנת? בטוח?" כאילו את מבינה? כאלה. אז זה מורגש בעיקר באקדמיה העניין הזה, שכאילו כן, גזענות ליברלית כזאת."</a:t>
            </a:r>
            <a:endParaRPr lang="en-US" sz="2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Tree>
    <p:extLst>
      <p:ext uri="{BB962C8B-B14F-4D97-AF65-F5344CB8AC3E}">
        <p14:creationId xmlns:p14="http://schemas.microsoft.com/office/powerpoint/2010/main" val="2330548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01C05DE-E909-4B01-8C90-4227EBA5646D}"/>
              </a:ext>
            </a:extLst>
          </p:cNvPr>
          <p:cNvSpPr>
            <a:spLocks noGrp="1"/>
          </p:cNvSpPr>
          <p:nvPr>
            <p:ph type="title"/>
          </p:nvPr>
        </p:nvSpPr>
        <p:spPr/>
        <p:txBody>
          <a:bodyPr/>
          <a:lstStyle/>
          <a:p>
            <a:pPr algn="ctr"/>
            <a:r>
              <a:rPr lang="he-IL" dirty="0"/>
              <a:t>סיכום:</a:t>
            </a:r>
          </a:p>
        </p:txBody>
      </p:sp>
      <p:sp>
        <p:nvSpPr>
          <p:cNvPr id="7" name="מציין מיקום תוכן 6">
            <a:extLst>
              <a:ext uri="{FF2B5EF4-FFF2-40B4-BE49-F238E27FC236}">
                <a16:creationId xmlns:a16="http://schemas.microsoft.com/office/drawing/2014/main" xmlns="" id="{8BB2365C-D2E1-4A97-A8A3-623111FCFF7E}"/>
              </a:ext>
            </a:extLst>
          </p:cNvPr>
          <p:cNvSpPr>
            <a:spLocks noGrp="1"/>
          </p:cNvSpPr>
          <p:nvPr>
            <p:ph sz="half" idx="2"/>
          </p:nvPr>
        </p:nvSpPr>
        <p:spPr>
          <a:xfrm>
            <a:off x="1371600" y="1426129"/>
            <a:ext cx="4443984" cy="4441272"/>
          </a:xfrm>
          <a:solidFill>
            <a:srgbClr val="FFC000"/>
          </a:solidFill>
        </p:spPr>
        <p:txBody>
          <a:bodyPr>
            <a:normAutofit/>
          </a:bodyPr>
          <a:lstStyle/>
          <a:p>
            <a:pPr marL="0" indent="0" algn="just">
              <a:buNone/>
            </a:pPr>
            <a:r>
              <a:rPr lang="he-IL" sz="2800" dirty="0">
                <a:latin typeface="Times New Roman" panose="02020603050405020304" pitchFamily="18" charset="0"/>
                <a:cs typeface="Times New Roman" panose="02020603050405020304" pitchFamily="18" charset="0"/>
              </a:rPr>
              <a:t>הבניית הגוף הנשי השחור מתחלפת לפי צורכי הממסד האקדמי: </a:t>
            </a:r>
          </a:p>
          <a:p>
            <a:pPr algn="just"/>
            <a:r>
              <a:rPr lang="he-IL" sz="2800" dirty="0">
                <a:latin typeface="Times New Roman" panose="02020603050405020304" pitchFamily="18" charset="0"/>
                <a:cs typeface="Times New Roman" panose="02020603050405020304" pitchFamily="18" charset="0"/>
              </a:rPr>
              <a:t>נזקקות -- ייצוגיות</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visible vs. Invisible</a:t>
            </a:r>
            <a:endParaRPr lang="he-IL" sz="2800" dirty="0">
              <a:latin typeface="Times New Roman" panose="02020603050405020304" pitchFamily="18" charset="0"/>
              <a:cs typeface="Times New Roman" panose="02020603050405020304" pitchFamily="18" charset="0"/>
            </a:endParaRPr>
          </a:p>
          <a:p>
            <a:endParaRPr lang="he-IL" dirty="0"/>
          </a:p>
        </p:txBody>
      </p:sp>
      <p:sp>
        <p:nvSpPr>
          <p:cNvPr id="9" name="מציין מיקום תוכן 8">
            <a:extLst>
              <a:ext uri="{FF2B5EF4-FFF2-40B4-BE49-F238E27FC236}">
                <a16:creationId xmlns:a16="http://schemas.microsoft.com/office/drawing/2014/main" xmlns="" id="{9C9B19C1-A962-4B40-8623-5A7FAC289CBD}"/>
              </a:ext>
            </a:extLst>
          </p:cNvPr>
          <p:cNvSpPr>
            <a:spLocks noGrp="1"/>
          </p:cNvSpPr>
          <p:nvPr>
            <p:ph sz="quarter" idx="4"/>
          </p:nvPr>
        </p:nvSpPr>
        <p:spPr>
          <a:xfrm>
            <a:off x="6525014" y="1426129"/>
            <a:ext cx="4443984" cy="4441272"/>
          </a:xfrm>
          <a:solidFill>
            <a:srgbClr val="FFC000"/>
          </a:solidFill>
        </p:spPr>
        <p:txBody>
          <a:bodyPr>
            <a:normAutofit/>
          </a:bodyPr>
          <a:lstStyle/>
          <a:p>
            <a:pPr marL="0" indent="0" algn="just">
              <a:buNone/>
            </a:pPr>
            <a:r>
              <a:rPr lang="he-IL" sz="2400" dirty="0">
                <a:effectLst/>
                <a:ea typeface="Calibri" panose="020F0502020204030204" pitchFamily="34" charset="0"/>
                <a:cs typeface="Times New Roman" panose="02020603050405020304" pitchFamily="18" charset="0"/>
              </a:rPr>
              <a:t>נרטיבים של סטודנטיות אתיופיות יהודיות באקדמיה הישראלית, חושפים בפנינו את פרדוקס הגיוון שהממסד האקדמי מנסה להוביל ברמה המוסדית. שכן, הארכיון התרבותי של החברה הישראלית והגזענות המוסדית על בסיס צבע, דת ולאום, ממשיכים לחלחל אל תוך האקדמיה  בשתי רמות נוספות: המסו המיקרו</a:t>
            </a:r>
            <a:endParaRPr lang="he-IL" sz="2800" dirty="0"/>
          </a:p>
        </p:txBody>
      </p:sp>
    </p:spTree>
    <p:extLst>
      <p:ext uri="{BB962C8B-B14F-4D97-AF65-F5344CB8AC3E}">
        <p14:creationId xmlns:p14="http://schemas.microsoft.com/office/powerpoint/2010/main" val="197604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4F4020B-BD58-413B-9283-2C8C1ABABAAE}"/>
              </a:ext>
            </a:extLst>
          </p:cNvPr>
          <p:cNvSpPr>
            <a:spLocks noGrp="1"/>
          </p:cNvSpPr>
          <p:nvPr>
            <p:ph type="title"/>
          </p:nvPr>
        </p:nvSpPr>
        <p:spPr>
          <a:xfrm>
            <a:off x="1023562" y="685800"/>
            <a:ext cx="10493524" cy="1485900"/>
          </a:xfrm>
          <a:solidFill>
            <a:srgbClr val="FFC000"/>
          </a:solidFill>
        </p:spPr>
        <p:txBody>
          <a:bodyPr rtlCol="1">
            <a:normAutofit/>
          </a:bodyPr>
          <a:lstStyle/>
          <a:p>
            <a:pPr algn="ctr"/>
            <a:r>
              <a:rPr lang="he-IL" dirty="0">
                <a:latin typeface="Tahoma" panose="020B0604030504040204" pitchFamily="34" charset="0"/>
                <a:ea typeface="Tahoma" panose="020B0604030504040204" pitchFamily="34" charset="0"/>
                <a:cs typeface="Tahoma" panose="020B0604030504040204" pitchFamily="34" charset="0"/>
              </a:rPr>
              <a:t>טיעון</a:t>
            </a:r>
          </a:p>
        </p:txBody>
      </p:sp>
      <p:sp>
        <p:nvSpPr>
          <p:cNvPr id="21" name="Rectangle 20">
            <a:extLst>
              <a:ext uri="{FF2B5EF4-FFF2-40B4-BE49-F238E27FC236}">
                <a16:creationId xmlns:a16="http://schemas.microsoft.com/office/drawing/2014/main" xmlns="" id="{B9F89C22-0475-4427-B7C8-0269AD40E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מציין מיקום תוכן 2">
            <a:extLst>
              <a:ext uri="{FF2B5EF4-FFF2-40B4-BE49-F238E27FC236}">
                <a16:creationId xmlns:a16="http://schemas.microsoft.com/office/drawing/2014/main" xmlns="" id="{83D048AD-5F12-4F20-8B94-DCE98507F94A}"/>
              </a:ext>
            </a:extLst>
          </p:cNvPr>
          <p:cNvSpPr>
            <a:spLocks noGrp="1"/>
          </p:cNvSpPr>
          <p:nvPr>
            <p:ph idx="1"/>
          </p:nvPr>
        </p:nvSpPr>
        <p:spPr>
          <a:xfrm>
            <a:off x="1023562" y="2286000"/>
            <a:ext cx="10117018" cy="3581400"/>
          </a:xfrm>
        </p:spPr>
        <p:txBody>
          <a:bodyPr rtlCol="1">
            <a:normAutofit/>
          </a:bodyPr>
          <a:lstStyle/>
          <a:p>
            <a:pPr rtl="1">
              <a:buSzPct val="70000"/>
              <a:buFont typeface="Century Gothic" panose="020B0502020202020204" pitchFamily="34" charset="0"/>
              <a:buChar char="◄"/>
            </a:pPr>
            <a:endParaRPr lang="he-IL" sz="1800" b="0" i="0" u="none" strike="noStrike" kern="1200" dirty="0">
              <a:latin typeface="Tahoma" panose="020B0604030504040204" pitchFamily="34" charset="0"/>
              <a:ea typeface="Tahoma" panose="020B0604030504040204" pitchFamily="34" charset="0"/>
              <a:cs typeface="Tahoma" panose="020B0604030504040204" pitchFamily="34" charset="0"/>
            </a:endParaRPr>
          </a:p>
          <a:p>
            <a:pPr algn="just" rtl="1">
              <a:buSzPct val="70000"/>
              <a:buFont typeface="Century Gothic" panose="020B0502020202020204" pitchFamily="34" charset="0"/>
              <a:buChar char="◄"/>
            </a:pPr>
            <a:r>
              <a:rPr lang="he-IL" sz="2400" b="0" i="0" u="none" strike="noStrike" kern="1200" dirty="0">
                <a:latin typeface="Tahoma" panose="020B0604030504040204" pitchFamily="34" charset="0"/>
                <a:ea typeface="Tahoma" panose="020B0604030504040204" pitchFamily="34" charset="0"/>
                <a:cs typeface="Tahoma" panose="020B0604030504040204" pitchFamily="34" charset="0"/>
              </a:rPr>
              <a:t>בהרצאה זו אטען כי המדיניות הליברלית של מוסדות ההשכלה הגבוהה בישראל שמטרתה לעודד "מגוון"</a:t>
            </a:r>
            <a:r>
              <a:rPr lang="en-US" sz="2400" b="0" i="0" u="none" strike="noStrike" kern="1200" dirty="0">
                <a:latin typeface="Tahoma" panose="020B0604030504040204" pitchFamily="34" charset="0"/>
                <a:ea typeface="Tahoma" panose="020B0604030504040204" pitchFamily="34" charset="0"/>
                <a:cs typeface="Tahoma" panose="020B0604030504040204" pitchFamily="34" charset="0"/>
              </a:rPr>
              <a:t>diversity)  </a:t>
            </a:r>
            <a:r>
              <a:rPr lang="he-IL" sz="2400" b="0" i="0" u="none" strike="noStrike" kern="1200" dirty="0">
                <a:latin typeface="Tahoma" panose="020B0604030504040204" pitchFamily="34" charset="0"/>
                <a:ea typeface="Tahoma" panose="020B0604030504040204" pitchFamily="34" charset="0"/>
                <a:cs typeface="Tahoma" panose="020B0604030504040204" pitchFamily="34" charset="0"/>
              </a:rPr>
              <a:t>) ולספק לסטודנטים ובעיקר לסטודנטיות ישראליות ממוצא אתיופי הזדמנויות ונגישות להשכלה גבוהה מייצרת פרדוקס; שכן במקום לייצר השתלבות מגוונת, היא משעתקת עליונות לאומית ולובן דתי ברמת המאקרו המיקרו והמסו.</a:t>
            </a:r>
          </a:p>
        </p:txBody>
      </p:sp>
    </p:spTree>
    <p:extLst>
      <p:ext uri="{BB962C8B-B14F-4D97-AF65-F5344CB8AC3E}">
        <p14:creationId xmlns:p14="http://schemas.microsoft.com/office/powerpoint/2010/main" val="771588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DD050D2-4E4D-4C4C-B7D6-3EF6FC56BF98}"/>
              </a:ext>
            </a:extLst>
          </p:cNvPr>
          <p:cNvSpPr>
            <a:spLocks noGrp="1"/>
          </p:cNvSpPr>
          <p:nvPr>
            <p:ph type="title"/>
          </p:nvPr>
        </p:nvSpPr>
        <p:spPr>
          <a:solidFill>
            <a:srgbClr val="FFC000"/>
          </a:solidFill>
        </p:spPr>
        <p:txBody>
          <a:bodyPr/>
          <a:lstStyle/>
          <a:p>
            <a:pPr algn="ctr"/>
            <a:r>
              <a:rPr lang="he-IL" dirty="0"/>
              <a:t>מסגרת תיאורטית</a:t>
            </a:r>
          </a:p>
        </p:txBody>
      </p:sp>
      <p:sp>
        <p:nvSpPr>
          <p:cNvPr id="3" name="מציין מיקום תוכן 2">
            <a:extLst>
              <a:ext uri="{FF2B5EF4-FFF2-40B4-BE49-F238E27FC236}">
                <a16:creationId xmlns:a16="http://schemas.microsoft.com/office/drawing/2014/main" xmlns="" id="{F24410E2-1A0D-4320-A2BB-022011352634}"/>
              </a:ext>
            </a:extLst>
          </p:cNvPr>
          <p:cNvSpPr>
            <a:spLocks noGrp="1"/>
          </p:cNvSpPr>
          <p:nvPr>
            <p:ph idx="1"/>
          </p:nvPr>
        </p:nvSpPr>
        <p:spPr/>
        <p:txBody>
          <a:bodyPr>
            <a:normAutofit/>
          </a:bodyPr>
          <a:lstStyle/>
          <a:p>
            <a:pPr algn="ctr" rtl="0"/>
            <a:r>
              <a:rPr lang="en-US" sz="3200" dirty="0"/>
              <a:t>Critical Race Theory</a:t>
            </a:r>
          </a:p>
          <a:p>
            <a:pPr algn="ctr" rtl="0"/>
            <a:endParaRPr lang="en-US" sz="3200" dirty="0"/>
          </a:p>
          <a:p>
            <a:pPr algn="ctr" rtl="0"/>
            <a:r>
              <a:rPr lang="en-US" sz="3200" dirty="0"/>
              <a:t>‘expanded multilevel framework’ of institutional racism (see Coretta 2011)</a:t>
            </a:r>
          </a:p>
          <a:p>
            <a:pPr algn="ctr" rtl="0"/>
            <a:endParaRPr lang="en-US" sz="3200" dirty="0"/>
          </a:p>
          <a:p>
            <a:pPr algn="ctr" rtl="0"/>
            <a:r>
              <a:rPr lang="en-US" sz="3200" dirty="0"/>
              <a:t>Diversity</a:t>
            </a:r>
            <a:endParaRPr lang="he-IL" sz="3200" dirty="0"/>
          </a:p>
        </p:txBody>
      </p:sp>
    </p:spTree>
    <p:extLst>
      <p:ext uri="{BB962C8B-B14F-4D97-AF65-F5344CB8AC3E}">
        <p14:creationId xmlns:p14="http://schemas.microsoft.com/office/powerpoint/2010/main" val="292406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DA078C5-7C1E-4148-93C8-E75D12E34ECA}"/>
              </a:ext>
            </a:extLst>
          </p:cNvPr>
          <p:cNvSpPr>
            <a:spLocks noGrp="1"/>
          </p:cNvSpPr>
          <p:nvPr>
            <p:ph type="title"/>
          </p:nvPr>
        </p:nvSpPr>
        <p:spPr>
          <a:solidFill>
            <a:srgbClr val="FFC000"/>
          </a:solidFill>
        </p:spPr>
        <p:txBody>
          <a:bodyPr/>
          <a:lstStyle/>
          <a:p>
            <a:pPr algn="ctr"/>
            <a:r>
              <a:rPr lang="en-US" dirty="0"/>
              <a:t>Critical Race Theory</a:t>
            </a:r>
            <a:endParaRPr lang="he-IL" dirty="0"/>
          </a:p>
        </p:txBody>
      </p:sp>
      <p:sp>
        <p:nvSpPr>
          <p:cNvPr id="3" name="מציין מיקום תוכן 2">
            <a:extLst>
              <a:ext uri="{FF2B5EF4-FFF2-40B4-BE49-F238E27FC236}">
                <a16:creationId xmlns:a16="http://schemas.microsoft.com/office/drawing/2014/main" xmlns="" id="{EC917B0E-3B11-4434-BC99-282EDD2FBB17}"/>
              </a:ext>
            </a:extLst>
          </p:cNvPr>
          <p:cNvSpPr>
            <a:spLocks noGrp="1"/>
          </p:cNvSpPr>
          <p:nvPr>
            <p:ph idx="1"/>
          </p:nvPr>
        </p:nvSpPr>
        <p:spPr/>
        <p:txBody>
          <a:bodyPr/>
          <a:lstStyle/>
          <a:p>
            <a:pPr marL="228600" lvl="1" indent="0">
              <a:buNone/>
            </a:pPr>
            <a:r>
              <a:rPr lang="he-IL" i="0" dirty="0"/>
              <a:t>תאוריית הגזע הביקורתית מקורה ממסורת של התנגדות לאי צדק ולחלוקה לא שוויונית של כוח ומשאבים, לצד דיכוי פוליטי, גזעי, כלכלי ומגדרי.</a:t>
            </a:r>
          </a:p>
          <a:p>
            <a:pPr marL="228600" lvl="1" indent="0">
              <a:buNone/>
            </a:pPr>
            <a:r>
              <a:rPr lang="he-IL" i="0" dirty="0"/>
              <a:t>טענת התאוריה היא כי גזענות מקבלת לגיטימציה ותמיכה ממערכת החוק המאפשרת את שעתוק יחסי הכוח המבוססים בחברה.</a:t>
            </a:r>
          </a:p>
          <a:p>
            <a:pPr marL="228600" lvl="1" indent="0">
              <a:buNone/>
            </a:pPr>
            <a:r>
              <a:rPr lang="he-IL" i="0" dirty="0"/>
              <a:t>בניגוד לתפיסה הליברלית, שטוענת להתקדמות חברתית באמצעות המדיניות שהיא מקדמת, התיאוריה הביקורתית של הגזע מדגישה את האופנים שבאמצעותם המשטר הליברלי משמר ומנציח את הגזענות.</a:t>
            </a:r>
          </a:p>
          <a:p>
            <a:pPr marL="228600" lvl="1" indent="0">
              <a:buNone/>
            </a:pPr>
            <a:r>
              <a:rPr lang="he-IL" i="0" dirty="0"/>
              <a:t>לפי גישה זו, מדיניות עיוורת-לצבע או ניטראלית לכאורה של שוויון עשויה לבטל את הצורות הגלויות או הסימבוליות של הגזענות, אך לא את הצורות הסמויות יותר, והרווחות לא פחות. </a:t>
            </a:r>
          </a:p>
          <a:p>
            <a:pPr marL="228600" lvl="1" indent="0">
              <a:buNone/>
            </a:pPr>
            <a:r>
              <a:rPr lang="he-IL" i="0" dirty="0"/>
              <a:t>(</a:t>
            </a:r>
            <a:r>
              <a:rPr lang="en-US" i="0" dirty="0"/>
              <a:t>Crenshaw, 1988; Delgado &amp; </a:t>
            </a:r>
            <a:r>
              <a:rPr lang="en-US" i="0" dirty="0" err="1"/>
              <a:t>Stefancic</a:t>
            </a:r>
            <a:r>
              <a:rPr lang="en-US" i="0" dirty="0"/>
              <a:t>, 2001; Siegel, 1997</a:t>
            </a:r>
            <a:r>
              <a:rPr lang="he-IL" i="0" dirty="0"/>
              <a:t>).</a:t>
            </a:r>
          </a:p>
          <a:p>
            <a:endParaRPr lang="he-IL" dirty="0"/>
          </a:p>
        </p:txBody>
      </p:sp>
    </p:spTree>
    <p:extLst>
      <p:ext uri="{BB962C8B-B14F-4D97-AF65-F5344CB8AC3E}">
        <p14:creationId xmlns:p14="http://schemas.microsoft.com/office/powerpoint/2010/main" val="2937717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0631A10-F91F-440B-AC24-655B1CCEBAAA}"/>
              </a:ext>
            </a:extLst>
          </p:cNvPr>
          <p:cNvSpPr>
            <a:spLocks noGrp="1"/>
          </p:cNvSpPr>
          <p:nvPr>
            <p:ph type="title"/>
          </p:nvPr>
        </p:nvSpPr>
        <p:spPr>
          <a:solidFill>
            <a:srgbClr val="FFC000"/>
          </a:solidFill>
        </p:spPr>
        <p:txBody>
          <a:bodyPr/>
          <a:lstStyle/>
          <a:p>
            <a:pPr algn="ctr"/>
            <a:r>
              <a:rPr lang="he-IL" dirty="0"/>
              <a:t>הנחות היסוד </a:t>
            </a:r>
          </a:p>
        </p:txBody>
      </p:sp>
      <p:sp>
        <p:nvSpPr>
          <p:cNvPr id="3" name="מציין מיקום תוכן 2">
            <a:extLst>
              <a:ext uri="{FF2B5EF4-FFF2-40B4-BE49-F238E27FC236}">
                <a16:creationId xmlns:a16="http://schemas.microsoft.com/office/drawing/2014/main" xmlns="" id="{F6DBE01B-2D4E-44AA-A95B-A00058A5E982}"/>
              </a:ext>
            </a:extLst>
          </p:cNvPr>
          <p:cNvSpPr>
            <a:spLocks noGrp="1"/>
          </p:cNvSpPr>
          <p:nvPr>
            <p:ph idx="1"/>
          </p:nvPr>
        </p:nvSpPr>
        <p:spPr/>
        <p:txBody>
          <a:bodyPr/>
          <a:lstStyle/>
          <a:p>
            <a:r>
              <a:rPr lang="he-IL" dirty="0"/>
              <a:t>גזענות הנה</a:t>
            </a:r>
            <a:r>
              <a:rPr lang="he-IL" dirty="0">
                <a:solidFill>
                  <a:srgbClr val="C00000"/>
                </a:solidFill>
              </a:rPr>
              <a:t> ממסדית</a:t>
            </a:r>
            <a:r>
              <a:rPr lang="he-IL" dirty="0"/>
              <a:t>, מערכתית ולא אינדיבידואלית והיא מובנית בכל מישורי החיים באמצעות מוסדותיה הכלכליים, פוליטיים וחינוכיים של המדינה.</a:t>
            </a:r>
          </a:p>
          <a:p>
            <a:r>
              <a:rPr lang="he-IL" dirty="0"/>
              <a:t>גזענות </a:t>
            </a:r>
            <a:r>
              <a:rPr lang="he-IL" dirty="0">
                <a:solidFill>
                  <a:srgbClr val="C00000"/>
                </a:solidFill>
              </a:rPr>
              <a:t>כנורמה</a:t>
            </a:r>
            <a:r>
              <a:rPr lang="he-IL" dirty="0"/>
              <a:t>: </a:t>
            </a:r>
            <a:r>
              <a:rPr lang="en-US" dirty="0"/>
              <a:t> CRS </a:t>
            </a:r>
            <a:r>
              <a:rPr lang="he-IL" dirty="0"/>
              <a:t>טוענת כי החברה מקבלת את הגזענות כתופעה נורמטיבית. הגזענות כל כך מוטמעת במוסדות החברה, בשיח הפוליטי, תקשורתי וכד' עד כדי כך שהיא אינה מובחנת. להיפך, היא נתפסת כנורמטיבית.</a:t>
            </a:r>
          </a:p>
          <a:p>
            <a:r>
              <a:rPr lang="he-IL" dirty="0"/>
              <a:t>מאחר ולבנים כמי שמצויים בעמדות הפריבילגיה והשליטה אינם מבחינים בפריבילגיה שלהם ולא בגזענות כלפי מי שאינו לבן, רק השחור חווה דורות ל גבי דורות את המעמד הלא </a:t>
            </a:r>
            <a:r>
              <a:rPr lang="he-IL" dirty="0" err="1"/>
              <a:t>פריבילגי</a:t>
            </a:r>
            <a:r>
              <a:rPr lang="he-IL" dirty="0"/>
              <a:t> של דיכוי ושל מה זה להיות לא לבן על כן </a:t>
            </a:r>
            <a:r>
              <a:rPr lang="he-IL" dirty="0">
                <a:solidFill>
                  <a:srgbClr val="C00000"/>
                </a:solidFill>
              </a:rPr>
              <a:t>חוויותיהם של לא לבנים חשובים כי רק דרך חוויותיהם נוכל להבין את מבני הדיכוי</a:t>
            </a:r>
          </a:p>
          <a:p>
            <a:endParaRPr lang="he-IL" dirty="0"/>
          </a:p>
          <a:p>
            <a:endParaRPr lang="he-IL" dirty="0"/>
          </a:p>
        </p:txBody>
      </p:sp>
    </p:spTree>
    <p:extLst>
      <p:ext uri="{BB962C8B-B14F-4D97-AF65-F5344CB8AC3E}">
        <p14:creationId xmlns:p14="http://schemas.microsoft.com/office/powerpoint/2010/main" val="2601500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solidFill>
            <a:srgbClr val="FFC000"/>
          </a:solidFill>
        </p:spPr>
        <p:txBody>
          <a:bodyPr>
            <a:normAutofit fontScale="90000"/>
          </a:bodyPr>
          <a:lstStyle/>
          <a:p>
            <a:pPr algn="ctr"/>
            <a:r>
              <a:rPr lang="en-US" dirty="0">
                <a:solidFill>
                  <a:schemeClr val="tx1"/>
                </a:solidFill>
              </a:rPr>
              <a:t> </a:t>
            </a:r>
            <a:r>
              <a:rPr lang="en-US" sz="3600" dirty="0">
                <a:solidFill>
                  <a:schemeClr val="tx1"/>
                </a:solidFill>
              </a:rPr>
              <a:t>‘expanded multilevel framework’ of institutional racism </a:t>
            </a:r>
            <a:r>
              <a:rPr lang="en-US" sz="2200" dirty="0">
                <a:solidFill>
                  <a:schemeClr val="tx1"/>
                </a:solidFill>
              </a:rPr>
              <a:t>(see Coretta 2011).</a:t>
            </a:r>
            <a:r>
              <a:rPr lang="en-US" dirty="0">
                <a:solidFill>
                  <a:srgbClr val="C00000"/>
                </a:solidFill>
              </a:rPr>
              <a:t/>
            </a:r>
            <a:br>
              <a:rPr lang="en-US" dirty="0">
                <a:solidFill>
                  <a:srgbClr val="C00000"/>
                </a:solidFill>
              </a:rPr>
            </a:br>
            <a:r>
              <a:rPr lang="he-IL" sz="3100" dirty="0">
                <a:solidFill>
                  <a:schemeClr val="tx1"/>
                </a:solidFill>
              </a:rPr>
              <a:t>גישה מורחבת רב </a:t>
            </a:r>
            <a:r>
              <a:rPr lang="he-IL" sz="3100" dirty="0" err="1">
                <a:solidFill>
                  <a:schemeClr val="tx1"/>
                </a:solidFill>
              </a:rPr>
              <a:t>מימדית</a:t>
            </a:r>
            <a:r>
              <a:rPr lang="he-IL" sz="3100" dirty="0">
                <a:solidFill>
                  <a:schemeClr val="tx1"/>
                </a:solidFill>
              </a:rPr>
              <a:t> </a:t>
            </a:r>
            <a:r>
              <a:rPr lang="he-IL" sz="3100" dirty="0" err="1">
                <a:solidFill>
                  <a:schemeClr val="tx1"/>
                </a:solidFill>
              </a:rPr>
              <a:t>להגזעה</a:t>
            </a:r>
            <a:r>
              <a:rPr lang="he-IL" dirty="0">
                <a:solidFill>
                  <a:srgbClr val="C00000"/>
                </a:solidFill>
              </a:rPr>
              <a:t/>
            </a:r>
            <a:br>
              <a:rPr lang="he-IL" dirty="0">
                <a:solidFill>
                  <a:srgbClr val="C00000"/>
                </a:solidFill>
              </a:rPr>
            </a:br>
            <a:r>
              <a:rPr lang="he-IL" dirty="0"/>
              <a:t/>
            </a:r>
            <a:br>
              <a:rPr lang="he-IL" dirty="0"/>
            </a:br>
            <a:endParaRPr lang="he-IL" dirty="0"/>
          </a:p>
        </p:txBody>
      </p:sp>
      <p:sp>
        <p:nvSpPr>
          <p:cNvPr id="3" name="מציין מיקום תוכן 2"/>
          <p:cNvSpPr>
            <a:spLocks noGrp="1"/>
          </p:cNvSpPr>
          <p:nvPr>
            <p:ph idx="1"/>
          </p:nvPr>
        </p:nvSpPr>
        <p:spPr>
          <a:xfrm>
            <a:off x="1371600" y="2407640"/>
            <a:ext cx="9601200" cy="3942826"/>
          </a:xfrm>
        </p:spPr>
        <p:txBody>
          <a:bodyPr>
            <a:normAutofit/>
          </a:bodyPr>
          <a:lstStyle/>
          <a:p>
            <a:r>
              <a:rPr lang="he-IL" dirty="0"/>
              <a:t>שלוש רמות של תהליכי </a:t>
            </a:r>
            <a:r>
              <a:rPr lang="he-IL" dirty="0" err="1"/>
              <a:t>הגזעה</a:t>
            </a:r>
            <a:r>
              <a:rPr lang="he-IL" dirty="0"/>
              <a:t> המשפיעות ומשפיעות זו על\מ זו (מאפשרת חשיפת פערים בין מדיניות לפרקטיקה):</a:t>
            </a:r>
          </a:p>
          <a:p>
            <a:r>
              <a:rPr lang="he-IL" dirty="0">
                <a:solidFill>
                  <a:srgbClr val="C00000"/>
                </a:solidFill>
              </a:rPr>
              <a:t>מאקרו (</a:t>
            </a:r>
            <a:r>
              <a:rPr lang="en-US" dirty="0">
                <a:solidFill>
                  <a:srgbClr val="C00000"/>
                </a:solidFill>
              </a:rPr>
              <a:t>macro</a:t>
            </a:r>
            <a:r>
              <a:rPr lang="he-IL" dirty="0">
                <a:solidFill>
                  <a:srgbClr val="C00000"/>
                </a:solidFill>
              </a:rPr>
              <a:t>): </a:t>
            </a:r>
            <a:r>
              <a:rPr lang="he-IL" dirty="0"/>
              <a:t>רמה מבנית, מדיניות. למשל תכנית לימודים שאינה כוללת היסטוריה של תלמידי מיעוטים.</a:t>
            </a:r>
          </a:p>
          <a:p>
            <a:r>
              <a:rPr lang="he-IL" dirty="0" err="1">
                <a:solidFill>
                  <a:srgbClr val="C00000"/>
                </a:solidFill>
              </a:rPr>
              <a:t>מסו</a:t>
            </a:r>
            <a:r>
              <a:rPr lang="he-IL" dirty="0">
                <a:solidFill>
                  <a:srgbClr val="C00000"/>
                </a:solidFill>
              </a:rPr>
              <a:t> (</a:t>
            </a:r>
            <a:r>
              <a:rPr lang="en-US" dirty="0" err="1">
                <a:solidFill>
                  <a:srgbClr val="C00000"/>
                </a:solidFill>
              </a:rPr>
              <a:t>meso</a:t>
            </a:r>
            <a:r>
              <a:rPr lang="he-IL" dirty="0">
                <a:solidFill>
                  <a:srgbClr val="C00000"/>
                </a:solidFill>
              </a:rPr>
              <a:t>): </a:t>
            </a:r>
            <a:r>
              <a:rPr lang="he-IL" dirty="0"/>
              <a:t>ההקשר הסביבתי הכולל שיח פוליטי\תקשורתי\ציבורי, תכנית לימודים, רקע סוציו-אקונומי נמוך המייצרים תיוגים ודימויים תרבותיים. למשל תכנית לימודים </a:t>
            </a:r>
            <a:r>
              <a:rPr lang="he-IL" dirty="0" err="1"/>
              <a:t>הסמוייה</a:t>
            </a:r>
            <a:r>
              <a:rPr lang="he-IL" dirty="0"/>
              <a:t> המשתמעים ממנה תיוגים של תלמידים מהגרים כמסוכנים\נושרים\כושלים.</a:t>
            </a:r>
          </a:p>
          <a:p>
            <a:r>
              <a:rPr lang="he-IL" dirty="0">
                <a:solidFill>
                  <a:srgbClr val="C00000"/>
                </a:solidFill>
              </a:rPr>
              <a:t>מיקרו (</a:t>
            </a:r>
            <a:r>
              <a:rPr lang="en-US" dirty="0">
                <a:solidFill>
                  <a:srgbClr val="C00000"/>
                </a:solidFill>
              </a:rPr>
              <a:t>micro</a:t>
            </a:r>
            <a:r>
              <a:rPr lang="he-IL" dirty="0">
                <a:solidFill>
                  <a:srgbClr val="C00000"/>
                </a:solidFill>
              </a:rPr>
              <a:t>): </a:t>
            </a:r>
            <a:r>
              <a:rPr lang="he-IL" dirty="0"/>
              <a:t>האינטראקציות וההתנהגויות היומיומיות ההופכות את הגזענות המוסדית לגלויה. הפרט נמצא בסביבה תרבותית-חברתית-משפחתית העשויה לעודד או לדכא התנהגות גזענית. למשל ציפיות של מורים מתלמידים בעלי רקע סוציו אקונומי נמוך.</a:t>
            </a:r>
          </a:p>
        </p:txBody>
      </p:sp>
    </p:spTree>
    <p:extLst>
      <p:ext uri="{BB962C8B-B14F-4D97-AF65-F5344CB8AC3E}">
        <p14:creationId xmlns:p14="http://schemas.microsoft.com/office/powerpoint/2010/main" val="3132660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30" name="Group 136">
            <a:extLst>
              <a:ext uri="{FF2B5EF4-FFF2-40B4-BE49-F238E27FC236}">
                <a16:creationId xmlns:a16="http://schemas.microsoft.com/office/drawing/2014/main" xmlns="" id="{57500303-A207-4812-BEB9-51E132FEB7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138" name="Freeform 6">
              <a:extLst>
                <a:ext uri="{FF2B5EF4-FFF2-40B4-BE49-F238E27FC236}">
                  <a16:creationId xmlns:a16="http://schemas.microsoft.com/office/drawing/2014/main" xmlns="" id="{10118C91-C025-4776-BE95-E9926378E7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9" name="Freeform 6">
              <a:extLst>
                <a:ext uri="{FF2B5EF4-FFF2-40B4-BE49-F238E27FC236}">
                  <a16:creationId xmlns:a16="http://schemas.microsoft.com/office/drawing/2014/main" xmlns="" id="{339174D0-30E8-4BBF-BF81-5DDAC33C0C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031" name="Rectangle 140">
            <a:extLst>
              <a:ext uri="{FF2B5EF4-FFF2-40B4-BE49-F238E27FC236}">
                <a16:creationId xmlns:a16="http://schemas.microsoft.com/office/drawing/2014/main" xmlns="" id="{AAC11200-8B97-4CB4-99EF-7C0FA210F2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95"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45E3FE15-1713-4D4E-90EF-695E5D68B895}"/>
              </a:ext>
            </a:extLst>
          </p:cNvPr>
          <p:cNvSpPr>
            <a:spLocks noGrp="1"/>
          </p:cNvSpPr>
          <p:nvPr>
            <p:ph type="title"/>
          </p:nvPr>
        </p:nvSpPr>
        <p:spPr>
          <a:xfrm>
            <a:off x="659230" y="4484772"/>
            <a:ext cx="10854746" cy="1237298"/>
          </a:xfrm>
          <a:solidFill>
            <a:srgbClr val="FFC000"/>
          </a:solidFill>
        </p:spPr>
        <p:txBody>
          <a:bodyPr vert="horz" lIns="91440" tIns="45720" rIns="91440" bIns="45720" rtlCol="0" anchor="b">
            <a:normAutofit/>
          </a:bodyPr>
          <a:lstStyle/>
          <a:p>
            <a:pPr algn="ctr"/>
            <a:r>
              <a:rPr lang="en-US" sz="4000" cap="all" dirty="0" err="1"/>
              <a:t>הביקורת</a:t>
            </a:r>
            <a:r>
              <a:rPr lang="en-US" sz="4000" cap="all" dirty="0"/>
              <a:t> </a:t>
            </a:r>
            <a:r>
              <a:rPr lang="en-US" sz="4000" cap="all" dirty="0" err="1"/>
              <a:t>על</a:t>
            </a:r>
            <a:r>
              <a:rPr lang="en-US" sz="4000" cap="all" dirty="0"/>
              <a:t> "</a:t>
            </a:r>
            <a:r>
              <a:rPr lang="en-US" sz="4000" cap="all" dirty="0" err="1"/>
              <a:t>מגוון</a:t>
            </a:r>
            <a:r>
              <a:rPr lang="en-US" sz="4000" cap="all" dirty="0"/>
              <a:t>"</a:t>
            </a:r>
            <a:br>
              <a:rPr lang="en-US" sz="4000" cap="all" dirty="0"/>
            </a:br>
            <a:r>
              <a:rPr lang="en-US" sz="4000" cap="all" dirty="0"/>
              <a:t> </a:t>
            </a:r>
            <a:r>
              <a:rPr lang="en-US" sz="4000" cap="all" dirty="0" err="1"/>
              <a:t>במוסדות</a:t>
            </a:r>
            <a:r>
              <a:rPr lang="en-US" sz="4000" cap="all" dirty="0"/>
              <a:t> </a:t>
            </a:r>
            <a:r>
              <a:rPr lang="en-US" sz="4000" cap="all" dirty="0" err="1"/>
              <a:t>ההשכלה</a:t>
            </a:r>
            <a:r>
              <a:rPr lang="en-US" sz="4000" cap="all" dirty="0"/>
              <a:t> </a:t>
            </a:r>
            <a:r>
              <a:rPr lang="en-US" sz="4000" cap="all" dirty="0" err="1"/>
              <a:t>הגבוהה</a:t>
            </a:r>
            <a:endParaRPr lang="en-US" sz="4000" cap="all" dirty="0"/>
          </a:p>
        </p:txBody>
      </p:sp>
      <p:sp>
        <p:nvSpPr>
          <p:cNvPr id="1032" name="Freeform 6">
            <a:extLst>
              <a:ext uri="{FF2B5EF4-FFF2-40B4-BE49-F238E27FC236}">
                <a16:creationId xmlns:a16="http://schemas.microsoft.com/office/drawing/2014/main" xmlns="" id="{BB502E7E-3C82-47F3-B817-7507C01A1F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5400000" flipH="1">
            <a:off x="1046527" y="-13329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8" name="תמונה 7">
            <a:extLst>
              <a:ext uri="{FF2B5EF4-FFF2-40B4-BE49-F238E27FC236}">
                <a16:creationId xmlns:a16="http://schemas.microsoft.com/office/drawing/2014/main" xmlns="" id="{0F5C13E2-3E84-4DFA-B5CD-45FD3EF1FD2F}"/>
              </a:ext>
            </a:extLst>
          </p:cNvPr>
          <p:cNvPicPr>
            <a:picLocks noChangeAspect="1"/>
          </p:cNvPicPr>
          <p:nvPr/>
        </p:nvPicPr>
        <p:blipFill rotWithShape="1">
          <a:blip r:embed="rId2"/>
          <a:srcRect r="-2" b="5889"/>
          <a:stretch/>
        </p:blipFill>
        <p:spPr>
          <a:xfrm>
            <a:off x="1431470" y="1150341"/>
            <a:ext cx="1831429" cy="2585314"/>
          </a:xfrm>
          <a:prstGeom prst="rect">
            <a:avLst/>
          </a:prstGeom>
        </p:spPr>
      </p:pic>
      <p:pic>
        <p:nvPicPr>
          <p:cNvPr id="1026" name="Picture 2" descr="Race, Gender and Educational Desire : Why black women succeed and fail book cover">
            <a:extLst>
              <a:ext uri="{FF2B5EF4-FFF2-40B4-BE49-F238E27FC236}">
                <a16:creationId xmlns:a16="http://schemas.microsoft.com/office/drawing/2014/main" xmlns="" id="{6C8FF439-44DA-4D02-A278-4914D76F2B9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7744" r="4" b="4"/>
          <a:stretch/>
        </p:blipFill>
        <p:spPr bwMode="auto">
          <a:xfrm>
            <a:off x="3918329" y="1156306"/>
            <a:ext cx="1831294" cy="2579350"/>
          </a:xfrm>
          <a:prstGeom prst="rect">
            <a:avLst/>
          </a:prstGeom>
          <a:noFill/>
          <a:extLst>
            <a:ext uri="{909E8E84-426E-40DD-AFC4-6F175D3DCCD1}">
              <a14:hiddenFill xmlns:a14="http://schemas.microsoft.com/office/drawing/2010/main">
                <a:solidFill>
                  <a:srgbClr val="FFFFFF"/>
                </a:solidFill>
              </a14:hiddenFill>
            </a:ext>
          </a:extLst>
        </p:spPr>
      </p:pic>
      <p:sp>
        <p:nvSpPr>
          <p:cNvPr id="1033" name="Freeform 6">
            <a:extLst>
              <a:ext uri="{FF2B5EF4-FFF2-40B4-BE49-F238E27FC236}">
                <a16:creationId xmlns:a16="http://schemas.microsoft.com/office/drawing/2014/main" xmlns="" id="{3E5C639E-7A0B-46B2-9273-986E8BE7F1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5400000" flipV="1">
            <a:off x="7838485" y="614084"/>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תמונה 4">
            <a:extLst>
              <a:ext uri="{FF2B5EF4-FFF2-40B4-BE49-F238E27FC236}">
                <a16:creationId xmlns:a16="http://schemas.microsoft.com/office/drawing/2014/main" xmlns="" id="{CB88A565-2AF0-4797-AE6B-BA206FCABEC7}"/>
              </a:ext>
            </a:extLst>
          </p:cNvPr>
          <p:cNvPicPr>
            <a:picLocks noChangeAspect="1"/>
          </p:cNvPicPr>
          <p:nvPr/>
        </p:nvPicPr>
        <p:blipFill rotWithShape="1">
          <a:blip r:embed="rId4"/>
          <a:srcRect r="2" b="472"/>
          <a:stretch/>
        </p:blipFill>
        <p:spPr>
          <a:xfrm>
            <a:off x="6406415" y="1150596"/>
            <a:ext cx="1831252" cy="2585060"/>
          </a:xfrm>
          <a:prstGeom prst="rect">
            <a:avLst/>
          </a:prstGeom>
        </p:spPr>
      </p:pic>
      <p:pic>
        <p:nvPicPr>
          <p:cNvPr id="1028" name="Picture 4" descr="On Being Included">
            <a:extLst>
              <a:ext uri="{FF2B5EF4-FFF2-40B4-BE49-F238E27FC236}">
                <a16:creationId xmlns:a16="http://schemas.microsoft.com/office/drawing/2014/main" xmlns="" id="{9FF046D3-F261-4D9C-8FEA-B1FB205BCA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06" r="-1" b="-1"/>
          <a:stretch/>
        </p:blipFill>
        <p:spPr bwMode="auto">
          <a:xfrm>
            <a:off x="8896679" y="1150341"/>
            <a:ext cx="1835524" cy="2585314"/>
          </a:xfrm>
          <a:prstGeom prst="rect">
            <a:avLst/>
          </a:prstGeom>
          <a:noFill/>
          <a:extLst>
            <a:ext uri="{909E8E84-426E-40DD-AFC4-6F175D3DCCD1}">
              <a14:hiddenFill xmlns:a14="http://schemas.microsoft.com/office/drawing/2010/main">
                <a:solidFill>
                  <a:srgbClr val="FFFFFF"/>
                </a:solidFill>
              </a14:hiddenFill>
            </a:ext>
          </a:extLst>
        </p:spPr>
      </p:pic>
      <p:sp>
        <p:nvSpPr>
          <p:cNvPr id="6" name="תיבת טקסט 5">
            <a:extLst>
              <a:ext uri="{FF2B5EF4-FFF2-40B4-BE49-F238E27FC236}">
                <a16:creationId xmlns:a16="http://schemas.microsoft.com/office/drawing/2014/main" xmlns="" id="{B91D8299-0929-458E-8C81-778154A6F3F3}"/>
              </a:ext>
            </a:extLst>
          </p:cNvPr>
          <p:cNvSpPr txBox="1"/>
          <p:nvPr/>
        </p:nvSpPr>
        <p:spPr>
          <a:xfrm>
            <a:off x="3916109" y="3739227"/>
            <a:ext cx="1831294" cy="257935"/>
          </a:xfrm>
          <a:prstGeom prst="rect">
            <a:avLst/>
          </a:prstGeom>
          <a:solidFill>
            <a:srgbClr val="000000">
              <a:alpha val="50000"/>
            </a:srgbClr>
          </a:solidFill>
          <a:ln>
            <a:noFill/>
          </a:ln>
        </p:spPr>
        <p:txBody>
          <a:bodyPr wrap="square">
            <a:noAutofit/>
          </a:bodyPr>
          <a:lstStyle/>
          <a:p>
            <a:pPr algn="ctr">
              <a:spcAft>
                <a:spcPts val="600"/>
              </a:spcAft>
            </a:pPr>
            <a:r>
              <a:rPr lang="en-US" sz="800" b="0" i="1" dirty="0">
                <a:solidFill>
                  <a:srgbClr val="FFFFFF"/>
                </a:solidFill>
                <a:effectLst/>
              </a:rPr>
              <a:t>            </a:t>
            </a:r>
            <a:r>
              <a:rPr lang="en-US" sz="800" b="0" i="1" u="sng" dirty="0">
                <a:solidFill>
                  <a:srgbClr val="FFFFFF"/>
                </a:solidFill>
                <a:effectLst/>
                <a:hlinkClick r:id="rId6" tooltip="Search for more titles by Heidi Safia Mirza">
                  <a:extLst>
                    <a:ext uri="{A12FA001-AC4F-418D-AE19-62706E023703}">
                      <ahyp:hlinkClr xmlns:ahyp="http://schemas.microsoft.com/office/drawing/2018/hyperlinkcolor" xmlns="" val="tx"/>
                    </a:ext>
                  </a:extLst>
                </a:hlinkClick>
              </a:rPr>
              <a:t>Heidi </a:t>
            </a:r>
            <a:r>
              <a:rPr lang="en-US" sz="800" b="0" i="1" u="sng" dirty="0" err="1">
                <a:solidFill>
                  <a:srgbClr val="FFFFFF"/>
                </a:solidFill>
                <a:effectLst/>
                <a:hlinkClick r:id="rId6" tooltip="Search for more titles by Heidi Safia Mirza">
                  <a:extLst>
                    <a:ext uri="{A12FA001-AC4F-418D-AE19-62706E023703}">
                      <ahyp:hlinkClr xmlns:ahyp="http://schemas.microsoft.com/office/drawing/2018/hyperlinkcolor" xmlns="" val="tx"/>
                    </a:ext>
                  </a:extLst>
                </a:hlinkClick>
              </a:rPr>
              <a:t>Safia</a:t>
            </a:r>
            <a:r>
              <a:rPr lang="en-US" sz="800" b="0" i="1" u="sng" dirty="0">
                <a:solidFill>
                  <a:srgbClr val="FFFFFF"/>
                </a:solidFill>
                <a:effectLst/>
                <a:hlinkClick r:id="rId6" tooltip="Search for more titles by Heidi Safia Mirza">
                  <a:extLst>
                    <a:ext uri="{A12FA001-AC4F-418D-AE19-62706E023703}">
                      <ahyp:hlinkClr xmlns:ahyp="http://schemas.microsoft.com/office/drawing/2018/hyperlinkcolor" xmlns="" val="tx"/>
                    </a:ext>
                  </a:extLst>
                </a:hlinkClick>
              </a:rPr>
              <a:t> Mirza</a:t>
            </a:r>
            <a:endParaRPr lang="en-US" sz="800" b="0" i="1" dirty="0">
              <a:solidFill>
                <a:srgbClr val="FFFFFF"/>
              </a:solidFill>
              <a:effectLst/>
            </a:endParaRPr>
          </a:p>
        </p:txBody>
      </p:sp>
      <p:sp>
        <p:nvSpPr>
          <p:cNvPr id="10" name="תיבת טקסט 9">
            <a:extLst>
              <a:ext uri="{FF2B5EF4-FFF2-40B4-BE49-F238E27FC236}">
                <a16:creationId xmlns:a16="http://schemas.microsoft.com/office/drawing/2014/main" xmlns="" id="{BA9A8475-2B90-40B0-8327-309BC4BD23AF}"/>
              </a:ext>
            </a:extLst>
          </p:cNvPr>
          <p:cNvSpPr txBox="1"/>
          <p:nvPr/>
        </p:nvSpPr>
        <p:spPr>
          <a:xfrm>
            <a:off x="8882270" y="3738631"/>
            <a:ext cx="1835524" cy="258531"/>
          </a:xfrm>
          <a:prstGeom prst="rect">
            <a:avLst/>
          </a:prstGeom>
          <a:solidFill>
            <a:srgbClr val="000000">
              <a:alpha val="50000"/>
            </a:srgbClr>
          </a:solidFill>
          <a:ln>
            <a:noFill/>
          </a:ln>
        </p:spPr>
        <p:txBody>
          <a:bodyPr wrap="square">
            <a:noAutofit/>
          </a:bodyPr>
          <a:lstStyle/>
          <a:p>
            <a:pPr algn="ctr">
              <a:spcAft>
                <a:spcPts val="600"/>
              </a:spcAft>
            </a:pPr>
            <a:r>
              <a:rPr lang="en-US" sz="800" dirty="0">
                <a:solidFill>
                  <a:srgbClr val="FFFFFF"/>
                </a:solidFill>
              </a:rPr>
              <a:t>Sara Ahmed</a:t>
            </a:r>
            <a:endParaRPr lang="he-IL" sz="800" dirty="0">
              <a:solidFill>
                <a:srgbClr val="FFFFFF"/>
              </a:solidFill>
            </a:endParaRPr>
          </a:p>
        </p:txBody>
      </p:sp>
      <p:sp>
        <p:nvSpPr>
          <p:cNvPr id="13" name="תיבת טקסט 12">
            <a:extLst>
              <a:ext uri="{FF2B5EF4-FFF2-40B4-BE49-F238E27FC236}">
                <a16:creationId xmlns:a16="http://schemas.microsoft.com/office/drawing/2014/main" xmlns="" id="{EC862B44-83DF-489D-9102-809284DA3AA9}"/>
              </a:ext>
            </a:extLst>
          </p:cNvPr>
          <p:cNvSpPr txBox="1"/>
          <p:nvPr/>
        </p:nvSpPr>
        <p:spPr>
          <a:xfrm>
            <a:off x="1431470" y="3764592"/>
            <a:ext cx="1831429" cy="376935"/>
          </a:xfrm>
          <a:prstGeom prst="rect">
            <a:avLst/>
          </a:prstGeom>
          <a:solidFill>
            <a:srgbClr val="000000">
              <a:alpha val="50000"/>
            </a:srgbClr>
          </a:solidFill>
          <a:ln>
            <a:noFill/>
          </a:ln>
        </p:spPr>
        <p:txBody>
          <a:bodyPr wrap="square">
            <a:noAutofit/>
          </a:bodyPr>
          <a:lstStyle/>
          <a:p>
            <a:pPr algn="ctr">
              <a:spcAft>
                <a:spcPts val="600"/>
              </a:spcAft>
            </a:pPr>
            <a:r>
              <a:rPr lang="en-US" sz="800" dirty="0">
                <a:solidFill>
                  <a:srgbClr val="FFFFFF"/>
                </a:solidFill>
              </a:rPr>
              <a:t>Deborah Gabriel</a:t>
            </a:r>
            <a:endParaRPr lang="he-IL" sz="800" dirty="0">
              <a:solidFill>
                <a:srgbClr val="FFFFFF"/>
              </a:solidFill>
            </a:endParaRPr>
          </a:p>
        </p:txBody>
      </p:sp>
      <p:pic>
        <p:nvPicPr>
          <p:cNvPr id="11" name="תמונה 10">
            <a:extLst>
              <a:ext uri="{FF2B5EF4-FFF2-40B4-BE49-F238E27FC236}">
                <a16:creationId xmlns:a16="http://schemas.microsoft.com/office/drawing/2014/main" xmlns="" id="{2A8C9F4B-6753-4435-BC54-5015A483E3E0}"/>
              </a:ext>
            </a:extLst>
          </p:cNvPr>
          <p:cNvPicPr>
            <a:picLocks noChangeAspect="1"/>
          </p:cNvPicPr>
          <p:nvPr/>
        </p:nvPicPr>
        <p:blipFill>
          <a:blip r:embed="rId7"/>
          <a:stretch>
            <a:fillRect/>
          </a:stretch>
        </p:blipFill>
        <p:spPr>
          <a:xfrm>
            <a:off x="6467189" y="3737118"/>
            <a:ext cx="1835055" cy="262151"/>
          </a:xfrm>
          <a:prstGeom prst="rect">
            <a:avLst/>
          </a:prstGeom>
        </p:spPr>
      </p:pic>
    </p:spTree>
    <p:extLst>
      <p:ext uri="{BB962C8B-B14F-4D97-AF65-F5344CB8AC3E}">
        <p14:creationId xmlns:p14="http://schemas.microsoft.com/office/powerpoint/2010/main" val="1036608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6E7821C-73E6-4AFC-BDC2-B45C23BD785B}"/>
              </a:ext>
            </a:extLst>
          </p:cNvPr>
          <p:cNvSpPr>
            <a:spLocks noGrp="1"/>
          </p:cNvSpPr>
          <p:nvPr>
            <p:ph type="title"/>
          </p:nvPr>
        </p:nvSpPr>
        <p:spPr>
          <a:solidFill>
            <a:srgbClr val="FFC000"/>
          </a:solidFill>
        </p:spPr>
        <p:txBody>
          <a:bodyPr>
            <a:normAutofit fontScale="90000"/>
          </a:bodyPr>
          <a:lstStyle/>
          <a:p>
            <a:pPr algn="ctr"/>
            <a:r>
              <a:rPr lang="he-IL" dirty="0"/>
              <a:t>אוכלוסיית המחקר ומתודולוגיה</a:t>
            </a:r>
            <a:br>
              <a:rPr lang="he-IL" dirty="0"/>
            </a:br>
            <a:r>
              <a:rPr lang="he-IL" dirty="0"/>
              <a:t/>
            </a:r>
            <a:br>
              <a:rPr lang="he-IL" dirty="0"/>
            </a:br>
            <a:r>
              <a:rPr lang="he-IL" dirty="0"/>
              <a:t/>
            </a:r>
            <a:br>
              <a:rPr lang="he-IL" dirty="0"/>
            </a:br>
            <a:endParaRPr lang="he-IL" dirty="0"/>
          </a:p>
        </p:txBody>
      </p:sp>
      <p:sp>
        <p:nvSpPr>
          <p:cNvPr id="3" name="מציין מיקום תוכן 2">
            <a:extLst>
              <a:ext uri="{FF2B5EF4-FFF2-40B4-BE49-F238E27FC236}">
                <a16:creationId xmlns:a16="http://schemas.microsoft.com/office/drawing/2014/main" xmlns="" id="{13F06CB1-BB74-444B-BE7C-22E3137EF65C}"/>
              </a:ext>
            </a:extLst>
          </p:cNvPr>
          <p:cNvSpPr>
            <a:spLocks noGrp="1"/>
          </p:cNvSpPr>
          <p:nvPr>
            <p:ph idx="1"/>
          </p:nvPr>
        </p:nvSpPr>
        <p:spPr/>
        <p:txBody>
          <a:bodyPr/>
          <a:lstStyle/>
          <a:p>
            <a:r>
              <a:rPr lang="he-IL" dirty="0"/>
              <a:t>ראיונות חצי מובנים</a:t>
            </a:r>
          </a:p>
          <a:p>
            <a:r>
              <a:rPr lang="he-IL" dirty="0"/>
              <a:t>50 סטודנטיות ובוגרות תואר ראשון ממוסדות ההשכלה הגבוהה בארץ (מכללות ואוניברסיטאות)</a:t>
            </a:r>
          </a:p>
          <a:p>
            <a:r>
              <a:rPr lang="he-IL" dirty="0"/>
              <a:t> 30 נולדו בישראל, 20 עולות.</a:t>
            </a:r>
          </a:p>
          <a:p>
            <a:r>
              <a:rPr lang="he-IL" dirty="0"/>
              <a:t>35 אוניברסיטאות, 15 מכללות.</a:t>
            </a:r>
          </a:p>
          <a:p>
            <a:r>
              <a:rPr lang="he-IL" sz="2000" dirty="0">
                <a:effectLst/>
                <a:latin typeface="Calibri" panose="020F0502020204030204" pitchFamily="34" charset="0"/>
                <a:ea typeface="Calibri" panose="020F0502020204030204" pitchFamily="34" charset="0"/>
                <a:cs typeface="+mj-cs"/>
              </a:rPr>
              <a:t>נשים אתיופיות מהוות רוב באקדמיה הישראלית 22% לעומת 8 % גברים. ומהוות מיעוט קטן מאד </a:t>
            </a:r>
          </a:p>
          <a:p>
            <a:pPr marL="0" indent="0">
              <a:buNone/>
            </a:pPr>
            <a:r>
              <a:rPr lang="he-IL" dirty="0">
                <a:latin typeface="Calibri" panose="020F0502020204030204" pitchFamily="34" charset="0"/>
                <a:ea typeface="Calibri" panose="020F0502020204030204" pitchFamily="34" charset="0"/>
                <a:cs typeface="+mj-cs"/>
              </a:rPr>
              <a:t>           סה"כ: </a:t>
            </a:r>
            <a:r>
              <a:rPr lang="he-IL" sz="2000" dirty="0">
                <a:effectLst/>
                <a:latin typeface="Calibri" panose="020F0502020204030204" pitchFamily="34" charset="0"/>
                <a:ea typeface="Calibri" panose="020F0502020204030204" pitchFamily="34" charset="0"/>
                <a:cs typeface="+mj-cs"/>
              </a:rPr>
              <a:t>כ 1.2% מכלל אוכלוסיית הסטודנטים בישראל.(פוקס ופרידמן, 2017).</a:t>
            </a:r>
            <a:endParaRPr lang="en-US" sz="2000" dirty="0">
              <a:effectLst/>
              <a:latin typeface="Calibri" panose="020F0502020204030204" pitchFamily="34" charset="0"/>
              <a:ea typeface="Calibri" panose="020F0502020204030204" pitchFamily="34" charset="0"/>
              <a:cs typeface="+mj-cs"/>
            </a:endParaRPr>
          </a:p>
          <a:p>
            <a:endParaRPr lang="he-IL" dirty="0"/>
          </a:p>
        </p:txBody>
      </p:sp>
    </p:spTree>
    <p:extLst>
      <p:ext uri="{BB962C8B-B14F-4D97-AF65-F5344CB8AC3E}">
        <p14:creationId xmlns:p14="http://schemas.microsoft.com/office/powerpoint/2010/main" val="3107575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0306CE4-7451-49CB-B34B-08D286C807CC}"/>
              </a:ext>
            </a:extLst>
          </p:cNvPr>
          <p:cNvSpPr>
            <a:spLocks noGrp="1"/>
          </p:cNvSpPr>
          <p:nvPr>
            <p:ph type="title"/>
          </p:nvPr>
        </p:nvSpPr>
        <p:spPr>
          <a:solidFill>
            <a:srgbClr val="FFC000"/>
          </a:solidFill>
        </p:spPr>
        <p:txBody>
          <a:bodyPr/>
          <a:lstStyle/>
          <a:p>
            <a:pPr algn="ctr"/>
            <a:r>
              <a:rPr lang="he-IL" sz="4400" b="1" dirty="0">
                <a:effectLst/>
                <a:latin typeface="Calibri" panose="020F0502020204030204" pitchFamily="34" charset="0"/>
                <a:ea typeface="Calibri" panose="020F0502020204030204" pitchFamily="34" charset="0"/>
                <a:cs typeface="David" panose="020E0502060401010101" pitchFamily="34" charset="-79"/>
              </a:rPr>
              <a:t>ממצאים:</a:t>
            </a:r>
            <a:r>
              <a:rPr lang="en-US" sz="4400" dirty="0">
                <a:effectLst/>
                <a:latin typeface="Calibri" panose="020F0502020204030204" pitchFamily="34" charset="0"/>
                <a:ea typeface="Calibri" panose="020F0502020204030204" pitchFamily="34" charset="0"/>
                <a:cs typeface="Arial" panose="020B0604020202020204" pitchFamily="34" charset="0"/>
              </a:rPr>
              <a:t/>
            </a:r>
            <a:br>
              <a:rPr lang="en-US" sz="4400" dirty="0">
                <a:effectLst/>
                <a:latin typeface="Calibri" panose="020F0502020204030204" pitchFamily="34" charset="0"/>
                <a:ea typeface="Calibri" panose="020F0502020204030204" pitchFamily="34" charset="0"/>
                <a:cs typeface="Arial" panose="020B0604020202020204" pitchFamily="34" charset="0"/>
              </a:rPr>
            </a:br>
            <a:endParaRPr lang="he-IL" dirty="0"/>
          </a:p>
        </p:txBody>
      </p:sp>
      <p:sp>
        <p:nvSpPr>
          <p:cNvPr id="3" name="מציין מיקום תוכן 2">
            <a:extLst>
              <a:ext uri="{FF2B5EF4-FFF2-40B4-BE49-F238E27FC236}">
                <a16:creationId xmlns:a16="http://schemas.microsoft.com/office/drawing/2014/main" xmlns="" id="{24EFA808-1DFB-4CE5-852E-DB048840B3ED}"/>
              </a:ext>
            </a:extLst>
          </p:cNvPr>
          <p:cNvSpPr>
            <a:spLocks noGrp="1"/>
          </p:cNvSpPr>
          <p:nvPr>
            <p:ph idx="1"/>
          </p:nvPr>
        </p:nvSpPr>
        <p:spPr/>
        <p:txBody>
          <a:bodyPr/>
          <a:lstStyle/>
          <a:p>
            <a:pPr algn="just" rtl="1">
              <a:lnSpc>
                <a:spcPct val="150000"/>
              </a:lnSpc>
              <a:spcAft>
                <a:spcPts val="800"/>
              </a:spcAft>
            </a:pPr>
            <a:r>
              <a:rPr lang="he-IL" sz="1800" dirty="0">
                <a:effectLst/>
                <a:latin typeface="Calibri" panose="020F0502020204030204" pitchFamily="34" charset="0"/>
                <a:ea typeface="Calibri" panose="020F0502020204030204" pitchFamily="34" charset="0"/>
                <a:cs typeface="David" panose="020E0502060401010101" pitchFamily="34" charset="-79"/>
              </a:rPr>
              <a:t>הראיונות הנרטיביים מצביעים על פרדוקס מדיניות הגיוון שכן מצד אחד  האקדמיה </a:t>
            </a:r>
            <a:r>
              <a:rPr lang="en-US" sz="1800" dirty="0">
                <a:effectLst/>
                <a:latin typeface="David" panose="020E0502060401010101" pitchFamily="34" charset="-79"/>
                <a:ea typeface="Calibri" panose="020F0502020204030204" pitchFamily="34" charset="0"/>
                <a:cs typeface="Arial" panose="020B0604020202020204" pitchFamily="34" charset="0"/>
              </a:rPr>
              <a:t>over helping</a:t>
            </a:r>
            <a:r>
              <a:rPr lang="he-IL" sz="1800" dirty="0">
                <a:effectLst/>
                <a:latin typeface="Calibri" panose="020F0502020204030204" pitchFamily="34" charset="0"/>
                <a:ea typeface="Calibri" panose="020F0502020204030204" pitchFamily="34" charset="0"/>
                <a:cs typeface="David" panose="020E0502060401010101" pitchFamily="34" charset="-79"/>
              </a:rPr>
              <a:t> מצד שני, מדיניות זו מתרוקנת בעת האינטראקציות </a:t>
            </a:r>
            <a:r>
              <a:rPr lang="he-IL" sz="1800" dirty="0" err="1">
                <a:effectLst/>
                <a:latin typeface="Calibri" panose="020F0502020204030204" pitchFamily="34" charset="0"/>
                <a:ea typeface="Calibri" panose="020F0502020204030204" pitchFamily="34" charset="0"/>
                <a:cs typeface="David" panose="020E0502060401010101" pitchFamily="34" charset="-79"/>
              </a:rPr>
              <a:t>המוגזעות</a:t>
            </a:r>
            <a:r>
              <a:rPr lang="he-IL" sz="1800" dirty="0">
                <a:effectLst/>
                <a:latin typeface="Calibri" panose="020F0502020204030204" pitchFamily="34" charset="0"/>
                <a:ea typeface="Calibri" panose="020F0502020204030204" pitchFamily="34" charset="0"/>
                <a:cs typeface="David" panose="020E0502060401010101" pitchFamily="34" charset="-79"/>
              </a:rPr>
              <a:t>  של הסטודנטיות עם מרצים, סטודנטים ואדמיניסטרציה כפי שחלק זה ימחיש. הדגש במחקר זה הוא על נקודת ראותן וחוויותיהן של הסטודנטיות עצמן.</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Tree>
    <p:extLst>
      <p:ext uri="{BB962C8B-B14F-4D97-AF65-F5344CB8AC3E}">
        <p14:creationId xmlns:p14="http://schemas.microsoft.com/office/powerpoint/2010/main" val="1025347927"/>
      </p:ext>
    </p:extLst>
  </p:cSld>
  <p:clrMapOvr>
    <a:masterClrMapping/>
  </p:clrMapOvr>
</p:sld>
</file>

<file path=ppt/theme/theme1.xml><?xml version="1.0" encoding="utf-8"?>
<a:theme xmlns:a="http://schemas.openxmlformats.org/drawingml/2006/main" name="חיתוך">
  <a:themeElements>
    <a:clrScheme name="חיתוך">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חיתוך">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חיתוך">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5FDEB4C-941C-4EBE-9462-062D8A0ADE9E}">
  <ds:schemaRefs>
    <ds:schemaRef ds:uri="http://schemas.microsoft.com/sharepoint/v3/contenttype/forms"/>
  </ds:schemaRefs>
</ds:datastoreItem>
</file>

<file path=customXml/itemProps2.xml><?xml version="1.0" encoding="utf-8"?>
<ds:datastoreItem xmlns:ds="http://schemas.openxmlformats.org/officeDocument/2006/customXml" ds:itemID="{00B8EF33-82AA-4779-AFAA-C56669D00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B414F3-C833-4395-8C69-0E806C518171}">
  <ds:schemaRefs>
    <ds:schemaRef ds:uri="http://purl.org/dc/elements/1.1/"/>
    <ds:schemaRef ds:uri="71af3243-3dd4-4a8d-8c0d-dd76da1f02a5"/>
    <ds:schemaRef ds:uri="http://schemas.openxmlformats.org/package/2006/metadata/core-properties"/>
    <ds:schemaRef ds:uri="http://www.w3.org/XML/1998/namespace"/>
    <ds:schemaRef ds:uri="http://schemas.microsoft.com/office/2006/documentManagement/types"/>
    <ds:schemaRef ds:uri="16c05727-aa75-4e4a-9b5f-8a80a1165891"/>
    <ds:schemaRef ds:uri="http://schemas.microsoft.com/office/infopath/2007/PartnerControl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TM10001105[[fn=חיתוך]]</Template>
  <TotalTime>244</TotalTime>
  <Words>1743</Words>
  <Application>Microsoft Office PowerPoint</Application>
  <PresentationFormat>מותאם אישית</PresentationFormat>
  <Paragraphs>81</Paragraphs>
  <Slides>18</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18</vt:i4>
      </vt:variant>
    </vt:vector>
  </HeadingPairs>
  <TitlesOfParts>
    <vt:vector size="19" baseType="lpstr">
      <vt:lpstr>חיתוך</vt:lpstr>
      <vt:lpstr> פרדוקס פוליטיקת הגיוון (Diversity)  ) במוסדות ההשכלה הגבוהה בישראל:    שעתוק עליונות לאומית ולובן דתי   </vt:lpstr>
      <vt:lpstr>טיעון</vt:lpstr>
      <vt:lpstr>מסגרת תיאורטית</vt:lpstr>
      <vt:lpstr>Critical Race Theory</vt:lpstr>
      <vt:lpstr>הנחות היסוד </vt:lpstr>
      <vt:lpstr> ‘expanded multilevel framework’ of institutional racism (see Coretta 2011). גישה מורחבת רב מימדית להגזעה  </vt:lpstr>
      <vt:lpstr>הביקורת על "מגוון"  במוסדות ההשכלה הגבוהה</vt:lpstr>
      <vt:lpstr>אוכלוסיית המחקר ומתודולוגיה   </vt:lpstr>
      <vt:lpstr>ממצאים: </vt:lpstr>
      <vt:lpstr> תימה א' פרדוקס פוליטיקת ההצלה:the paradox of ‘the politics of rescue’  </vt:lpstr>
      <vt:lpstr>מחיר התיוג</vt:lpstr>
      <vt:lpstr>  דימוי הנזקקת המסייע לאקדמיה "לחגוג את מוסריותה"</vt:lpstr>
      <vt:lpstr> תימה ב': פרדוקס אי הגיוון\ייצוג האתני: the paradox of ethnic non-diversity</vt:lpstr>
      <vt:lpstr> רף ייצוג מינימלי</vt:lpstr>
      <vt:lpstr>תימה ג'  Between "out of place" and "in place": denial of academic merit </vt:lpstr>
      <vt:lpstr> תימה ד' “Apartheid of knowledge”: Securing white Jewishness   </vt:lpstr>
      <vt:lpstr> תימה ה': “blind love”: securing white-national morality   </vt:lpstr>
      <vt:lpstr>סיכום: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https://doi.org/10.1080/13613324.2019.1694502Lorem Ipsum </dc:title>
  <dc:creator>סראב -אבו רביעה</dc:creator>
  <cp:lastModifiedBy>Bashaar</cp:lastModifiedBy>
  <cp:revision>17</cp:revision>
  <dcterms:created xsi:type="dcterms:W3CDTF">2021-02-28T08:35:14Z</dcterms:created>
  <dcterms:modified xsi:type="dcterms:W3CDTF">2021-03-07T10:11:07Z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