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56" r:id="rId6"/>
    <p:sldId id="277" r:id="rId7"/>
    <p:sldId id="258" r:id="rId8"/>
    <p:sldId id="278" r:id="rId9"/>
    <p:sldId id="260" r:id="rId10"/>
    <p:sldId id="276" r:id="rId11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33" autoAdjust="0"/>
    <p:restoredTop sz="90303" autoAdjust="0"/>
  </p:normalViewPr>
  <p:slideViewPr>
    <p:cSldViewPr snapToGrid="0">
      <p:cViewPr>
        <p:scale>
          <a:sx n="73" d="100"/>
          <a:sy n="73" d="100"/>
        </p:scale>
        <p:origin x="-32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DA727452-B6D3-4203-B3F6-F29B31EFF884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כ"ו/אדר/תשפ"א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75DC4F1-CC00-4E21-8F9B-51DE3107EA3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73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9C5DAE5-E290-406C-A10F-6CA04E6852D1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6D563E5-3F3B-4F78-9C71-DC260886980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56D563E5-3F3B-4F78-9C71-DC2608869805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9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56D563E5-3F3B-4F78-9C71-DC2608869805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56D563E5-3F3B-4F78-9C71-DC2608869805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8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56D563E5-3F3B-4F78-9C71-DC2608869805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4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56D563E5-3F3B-4F78-9C71-DC2608869805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2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56D563E5-3F3B-4F78-9C71-DC2608869805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3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 flipH="1">
            <a:off x="-6350" y="3175"/>
            <a:ext cx="12198350" cy="6875463"/>
            <a:chOff x="0" y="3175"/>
            <a:chExt cx="12198350" cy="6875463"/>
          </a:xfrm>
        </p:grpSpPr>
        <p:sp>
          <p:nvSpPr>
            <p:cNvPr id="11" name="צורה חופשית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צורה חופשית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צורה חופשית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475481" y="6442524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34A17E4-F4B9-4178-8DF1-0249E96BB4B0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044990" y="6442524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8970190" y="6442524"/>
            <a:ext cx="2755378" cy="365125"/>
          </a:xfrm>
        </p:spPr>
        <p:txBody>
          <a:bodyPr rtlCol="1" anchor="ctr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EF9944-A4F6-4C59-AEBD-678D6480B8EA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68" name="צורה חופשית 57"/>
          <p:cNvSpPr/>
          <p:nvPr/>
        </p:nvSpPr>
        <p:spPr bwMode="auto">
          <a:xfrm flipH="1">
            <a:off x="7735888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קבוצה 8" title="הצורה של גורם שמכיל טקסט"/>
          <p:cNvGrpSpPr/>
          <p:nvPr/>
        </p:nvGrpSpPr>
        <p:grpSpPr>
          <a:xfrm flipH="1">
            <a:off x="-3513" y="467784"/>
            <a:ext cx="4875213" cy="5922963"/>
            <a:chOff x="7320300" y="467784"/>
            <a:chExt cx="4875213" cy="5922963"/>
          </a:xfrm>
        </p:grpSpPr>
        <p:sp>
          <p:nvSpPr>
            <p:cNvPr id="231" name="צורה חופשית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צורה חופשית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מחבר ישר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477570" y="1023867"/>
            <a:ext cx="3793678" cy="3349641"/>
          </a:xfrm>
        </p:spPr>
        <p:txBody>
          <a:bodyPr rtlCol="1" anchor="t">
            <a:normAutofit/>
          </a:bodyPr>
          <a:lstStyle>
            <a:lvl1pPr algn="r" rtl="1">
              <a:lnSpc>
                <a:spcPct val="105000"/>
              </a:lnSpc>
              <a:defRPr sz="3900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477570" y="4945377"/>
            <a:ext cx="3793678" cy="1037760"/>
          </a:xfrm>
        </p:spPr>
        <p:txBody>
          <a:bodyPr rtlCol="1" anchor="t">
            <a:normAutofit/>
          </a:bodyPr>
          <a:lstStyle>
            <a:lvl1pPr marL="0" indent="0" algn="r" rtl="1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 smtClean="0"/>
              <a:t>לחץ כדי לערוך סגנון כותרת משנה של תבנית בסיס</a:t>
            </a:r>
            <a:endParaRPr lang="he-IL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87729" y="568345"/>
            <a:ext cx="8770571" cy="15607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487729" y="2438400"/>
            <a:ext cx="8770571" cy="3651504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  <a:p>
            <a:pPr lvl="1" rtl="1"/>
            <a:r>
              <a:rPr lang="he-IL" noProof="0" smtClean="0"/>
              <a:t>רמה שניה</a:t>
            </a:r>
          </a:p>
          <a:p>
            <a:pPr lvl="2" rtl="1"/>
            <a:r>
              <a:rPr lang="he-IL" noProof="0" smtClean="0"/>
              <a:t>רמה שלישית</a:t>
            </a:r>
          </a:p>
          <a:p>
            <a:pPr lvl="3" rtl="1"/>
            <a:r>
              <a:rPr lang="he-IL" noProof="0" smtClean="0"/>
              <a:t>רמה רביעית</a:t>
            </a:r>
          </a:p>
          <a:p>
            <a:pPr lvl="4" rtl="1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487729" y="629661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AA35E33-0386-4E78-9ECF-F67F64C257DA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926" y="6296615"/>
            <a:ext cx="566737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9794653" y="723328"/>
            <a:ext cx="1884348" cy="604269"/>
          </a:xfrm>
        </p:spPr>
        <p:txBody>
          <a:bodyPr rtlCol="1"/>
          <a:lstStyle>
            <a:lvl1pPr algn="l" rtl="1">
              <a:defRPr/>
            </a:lvl1pPr>
          </a:lstStyle>
          <a:p>
            <a:fld id="{FAEF9944-A4F6-4C59-AEBD-678D6480B8E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 title="נוצה"/>
          <p:cNvGrpSpPr/>
          <p:nvPr/>
        </p:nvGrpSpPr>
        <p:grpSpPr>
          <a:xfrm flipH="1">
            <a:off x="8295307" y="362425"/>
            <a:ext cx="3495979" cy="6204388"/>
            <a:chOff x="400714" y="362425"/>
            <a:chExt cx="3495979" cy="6204388"/>
          </a:xfrm>
        </p:grpSpPr>
        <p:sp>
          <p:nvSpPr>
            <p:cNvPr id="25" name="צורה חופשית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צורה חופשית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342409" y="507037"/>
            <a:ext cx="1571626" cy="5339932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298723" y="524373"/>
            <a:ext cx="5959577" cy="5322596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  <a:p>
            <a:pPr lvl="1" rtl="1"/>
            <a:r>
              <a:rPr lang="he-IL" noProof="0" smtClean="0"/>
              <a:t>רמה שניה</a:t>
            </a:r>
          </a:p>
          <a:p>
            <a:pPr lvl="2" rtl="1"/>
            <a:r>
              <a:rPr lang="he-IL" noProof="0" smtClean="0"/>
              <a:t>רמה שלישית</a:t>
            </a:r>
          </a:p>
          <a:p>
            <a:pPr lvl="3" rtl="1"/>
            <a:r>
              <a:rPr lang="he-IL" noProof="0" smtClean="0"/>
              <a:t>רמה רביעית</a:t>
            </a:r>
          </a:p>
          <a:p>
            <a:pPr lvl="4" rtl="1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408039" y="6296615"/>
            <a:ext cx="2505996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F3C2D6A9-2890-4584-B992-8261DCAE3F69}" type="datetime1">
              <a:rPr lang="he-IL" smtClean="0"/>
              <a:pPr/>
              <a:t>כ"ו/אדר/תשפ"א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298724" y="6296615"/>
            <a:ext cx="595957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16200000" flipH="1">
            <a:off x="-1925910" y="2853201"/>
            <a:ext cx="5383267" cy="60426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AEF9944-A4F6-4C59-AEBD-678D6480B8EA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7" name="מחבר ישר 6" title="שורת כלל"/>
          <p:cNvCxnSpPr>
            <a:cxnSpLocks/>
          </p:cNvCxnSpPr>
          <p:nvPr/>
        </p:nvCxnSpPr>
        <p:spPr>
          <a:xfrm flipH="1">
            <a:off x="3080418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87729" y="568345"/>
            <a:ext cx="8770571" cy="15607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487729" y="2438400"/>
            <a:ext cx="8770571" cy="3651504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  <a:p>
            <a:pPr lvl="1" rtl="1"/>
            <a:r>
              <a:rPr lang="he-IL" noProof="0" smtClean="0"/>
              <a:t>רמה שניה</a:t>
            </a:r>
          </a:p>
          <a:p>
            <a:pPr lvl="2" rtl="1"/>
            <a:r>
              <a:rPr lang="he-IL" noProof="0" smtClean="0"/>
              <a:t>רמה שלישית</a:t>
            </a:r>
          </a:p>
          <a:p>
            <a:pPr lvl="3" rtl="1"/>
            <a:r>
              <a:rPr lang="he-IL" noProof="0" smtClean="0"/>
              <a:t>רמה רביעית</a:t>
            </a:r>
          </a:p>
          <a:p>
            <a:pPr lvl="4" rtl="1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487729" y="629661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0F191C6C-F23D-45C0-AFE9-59782947B552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926" y="6296615"/>
            <a:ext cx="566737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9794653" y="723328"/>
            <a:ext cx="1884348" cy="604269"/>
          </a:xfrm>
        </p:spPr>
        <p:txBody>
          <a:bodyPr rtlCol="1"/>
          <a:lstStyle>
            <a:lvl1pPr algn="l" rtl="1">
              <a:defRPr/>
            </a:lvl1pPr>
          </a:lstStyle>
          <a:p>
            <a:fld id="{FAEF9944-A4F6-4C59-AEBD-678D6480B8E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צורה חופשית 5" title="רקע של נוצות"/>
          <p:cNvSpPr>
            <a:spLocks noEditPoints="1"/>
          </p:cNvSpPr>
          <p:nvPr/>
        </p:nvSpPr>
        <p:spPr bwMode="auto">
          <a:xfrm flipH="1">
            <a:off x="-8615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קבוצה 8" title="הצורה של גורם שמכיל טקסט"/>
          <p:cNvGrpSpPr/>
          <p:nvPr/>
        </p:nvGrpSpPr>
        <p:grpSpPr>
          <a:xfrm flipH="1">
            <a:off x="2452687" y="1262063"/>
            <a:ext cx="7286625" cy="4333875"/>
            <a:chOff x="2452688" y="1262063"/>
            <a:chExt cx="7286625" cy="4333875"/>
          </a:xfrm>
        </p:grpSpPr>
        <p:sp>
          <p:nvSpPr>
            <p:cNvPr id="175" name="צורה חופשית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צורה חופשית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מחבר ישר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464057" y="6296730"/>
            <a:ext cx="2743200" cy="365125"/>
          </a:xfrm>
        </p:spPr>
        <p:txBody>
          <a:bodyPr rtlCol="1"/>
          <a:lstStyle>
            <a:lvl1pPr algn="l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1DA56BD-ECB9-4B41-B261-A898131BF66F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036290" y="6296730"/>
            <a:ext cx="4114800" cy="365125"/>
          </a:xfrm>
        </p:spPr>
        <p:txBody>
          <a:bodyPr rtlCol="1"/>
          <a:lstStyle>
            <a:lvl1pPr algn="ct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8946382" y="6296730"/>
            <a:ext cx="2781542" cy="365125"/>
          </a:xfrm>
        </p:spPr>
        <p:txBody>
          <a:bodyPr rtlCol="1" anchor="ctr"/>
          <a:lstStyle>
            <a:lvl1pPr algn="r" rtl="1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EF9944-A4F6-4C59-AEBD-678D6480B8EA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3169975" y="1830579"/>
            <a:ext cx="5859724" cy="1841715"/>
          </a:xfrm>
        </p:spPr>
        <p:txBody>
          <a:bodyPr rtlCol="1" anchor="t">
            <a:normAutofit/>
          </a:bodyPr>
          <a:lstStyle>
            <a:lvl1pPr algn="ctr" rtl="1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3810942" y="4176131"/>
            <a:ext cx="4566474" cy="103880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87729" y="568345"/>
            <a:ext cx="8770571" cy="15607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5097781" y="2438399"/>
            <a:ext cx="4160520" cy="365760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  <a:p>
            <a:pPr lvl="1" rtl="1"/>
            <a:r>
              <a:rPr lang="he-IL" noProof="0" smtClean="0"/>
              <a:t>רמה שניה</a:t>
            </a:r>
          </a:p>
          <a:p>
            <a:pPr lvl="2" rtl="1"/>
            <a:r>
              <a:rPr lang="he-IL" noProof="0" smtClean="0"/>
              <a:t>רמה שלישית</a:t>
            </a:r>
          </a:p>
          <a:p>
            <a:pPr lvl="3" rtl="1"/>
            <a:r>
              <a:rPr lang="he-IL" noProof="0" smtClean="0"/>
              <a:t>רמה רביעית</a:t>
            </a:r>
          </a:p>
          <a:p>
            <a:pPr lvl="4" rtl="1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487729" y="2438399"/>
            <a:ext cx="4160520" cy="365760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  <a:p>
            <a:pPr lvl="1" rtl="1"/>
            <a:r>
              <a:rPr lang="he-IL" noProof="0" smtClean="0"/>
              <a:t>רמה שניה</a:t>
            </a:r>
          </a:p>
          <a:p>
            <a:pPr lvl="2" rtl="1"/>
            <a:r>
              <a:rPr lang="he-IL" noProof="0" smtClean="0"/>
              <a:t>רמה שלישית</a:t>
            </a:r>
          </a:p>
          <a:p>
            <a:pPr lvl="3" rtl="1"/>
            <a:r>
              <a:rPr lang="he-IL" noProof="0" smtClean="0"/>
              <a:t>רמה רביעית</a:t>
            </a:r>
          </a:p>
          <a:p>
            <a:pPr lvl="4" rtl="1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487729" y="629661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2860E7FA-A27D-4571-B8FC-2D850B6CC842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90926" y="6296615"/>
            <a:ext cx="566737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9794653" y="723328"/>
            <a:ext cx="1884348" cy="604269"/>
          </a:xfrm>
        </p:spPr>
        <p:txBody>
          <a:bodyPr rtlCol="1"/>
          <a:lstStyle>
            <a:lvl1pPr algn="l" rtl="1">
              <a:defRPr/>
            </a:lvl1pPr>
          </a:lstStyle>
          <a:p>
            <a:fld id="{FAEF9944-A4F6-4C59-AEBD-678D6480B8E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87729" y="566928"/>
            <a:ext cx="8770573" cy="156362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5097781" y="2456408"/>
            <a:ext cx="4160520" cy="823912"/>
          </a:xfrm>
        </p:spPr>
        <p:txBody>
          <a:bodyPr rtlCol="1" anchor="b"/>
          <a:lstStyle>
            <a:lvl1pPr marL="0" indent="0" algn="r" rtl="1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5097781" y="3316639"/>
            <a:ext cx="4160520" cy="277936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  <a:p>
            <a:pPr lvl="1" rtl="1"/>
            <a:r>
              <a:rPr lang="he-IL" noProof="0" smtClean="0"/>
              <a:t>רמה שניה</a:t>
            </a:r>
          </a:p>
          <a:p>
            <a:pPr lvl="2" rtl="1"/>
            <a:r>
              <a:rPr lang="he-IL" noProof="0" smtClean="0"/>
              <a:t>רמה שלישית</a:t>
            </a:r>
          </a:p>
          <a:p>
            <a:pPr lvl="3" rtl="1"/>
            <a:r>
              <a:rPr lang="he-IL" noProof="0" smtClean="0"/>
              <a:t>רמה רביעית</a:t>
            </a:r>
          </a:p>
          <a:p>
            <a:pPr lvl="4" rtl="1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487729" y="2456408"/>
            <a:ext cx="4160520" cy="823912"/>
          </a:xfrm>
        </p:spPr>
        <p:txBody>
          <a:bodyPr rtlCol="1" anchor="b"/>
          <a:lstStyle>
            <a:lvl1pPr marL="0" indent="0" algn="r" rtl="1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487729" y="3316639"/>
            <a:ext cx="4160520" cy="277936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  <a:p>
            <a:pPr lvl="1" rtl="1"/>
            <a:r>
              <a:rPr lang="he-IL" noProof="0" smtClean="0"/>
              <a:t>רמה שניה</a:t>
            </a:r>
          </a:p>
          <a:p>
            <a:pPr lvl="2" rtl="1"/>
            <a:r>
              <a:rPr lang="he-IL" noProof="0" smtClean="0"/>
              <a:t>רמה שלישית</a:t>
            </a:r>
          </a:p>
          <a:p>
            <a:pPr lvl="3" rtl="1"/>
            <a:r>
              <a:rPr lang="he-IL" noProof="0" smtClean="0"/>
              <a:t>רמה רביעית</a:t>
            </a:r>
          </a:p>
          <a:p>
            <a:pPr lvl="4" rtl="1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487729" y="629661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01D7F203-CFDA-43B3-9F13-053BAA1C22FB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590926" y="6296615"/>
            <a:ext cx="566737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9794653" y="723328"/>
            <a:ext cx="1884348" cy="604269"/>
          </a:xfrm>
        </p:spPr>
        <p:txBody>
          <a:bodyPr rtlCol="1"/>
          <a:lstStyle>
            <a:lvl1pPr algn="l" rtl="1">
              <a:defRPr/>
            </a:lvl1pPr>
          </a:lstStyle>
          <a:p>
            <a:fld id="{FAEF9944-A4F6-4C59-AEBD-678D6480B8E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87729" y="568345"/>
            <a:ext cx="8770571" cy="15607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487729" y="629661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D6EA28C7-A2C1-44E9-A9EC-E64C141473DA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590926" y="6296615"/>
            <a:ext cx="566737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9794653" y="723328"/>
            <a:ext cx="1884348" cy="604269"/>
          </a:xfrm>
        </p:spPr>
        <p:txBody>
          <a:bodyPr rtlCol="1"/>
          <a:lstStyle>
            <a:lvl1pPr algn="l" rtl="1">
              <a:defRPr/>
            </a:lvl1pPr>
          </a:lstStyle>
          <a:p>
            <a:fld id="{FAEF9944-A4F6-4C59-AEBD-678D6480B8E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 title="נוצות"/>
          <p:cNvGrpSpPr/>
          <p:nvPr/>
        </p:nvGrpSpPr>
        <p:grpSpPr>
          <a:xfrm flipH="1">
            <a:off x="8295307" y="362425"/>
            <a:ext cx="3495979" cy="6204388"/>
            <a:chOff x="400714" y="362425"/>
            <a:chExt cx="3495979" cy="6204388"/>
          </a:xfrm>
        </p:grpSpPr>
        <p:sp>
          <p:nvSpPr>
            <p:cNvPr id="6" name="צורה חופשית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צורה חופשית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487729" y="629661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CE08D42-DEBB-439F-9A28-27A0E4177BA2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590926" y="6296615"/>
            <a:ext cx="566737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9794653" y="723328"/>
            <a:ext cx="1884348" cy="604269"/>
          </a:xfrm>
        </p:spPr>
        <p:txBody>
          <a:bodyPr rtlCol="1"/>
          <a:lstStyle>
            <a:lvl1pPr algn="l" rtl="1">
              <a:defRPr/>
            </a:lvl1pPr>
          </a:lstStyle>
          <a:p>
            <a:fld id="{FAEF9944-A4F6-4C59-AEBD-678D6480B8E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צורה חופשית 15" title="נוצה"/>
          <p:cNvSpPr>
            <a:spLocks noEditPoints="1"/>
          </p:cNvSpPr>
          <p:nvPr/>
        </p:nvSpPr>
        <p:spPr bwMode="auto">
          <a:xfrm rot="19552666">
            <a:off x="210098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87797" y="1503907"/>
            <a:ext cx="3227715" cy="1687924"/>
          </a:xfrm>
        </p:spPr>
        <p:txBody>
          <a:bodyPr rtlCol="1" anchor="b">
            <a:normAutofit/>
          </a:bodyPr>
          <a:lstStyle>
            <a:lvl1pPr algn="r" rtl="1">
              <a:lnSpc>
                <a:spcPct val="104000"/>
              </a:lnSpc>
              <a:defRPr sz="3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4107230" y="441414"/>
            <a:ext cx="7597040" cy="5654586"/>
          </a:xfrm>
        </p:spPr>
        <p:txBody>
          <a:bodyPr rtlCol="1"/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  <a:p>
            <a:pPr lvl="1" rtl="1"/>
            <a:r>
              <a:rPr lang="he-IL" noProof="0" smtClean="0"/>
              <a:t>רמה שניה</a:t>
            </a:r>
          </a:p>
          <a:p>
            <a:pPr lvl="2" rtl="1"/>
            <a:r>
              <a:rPr lang="he-IL" noProof="0" smtClean="0"/>
              <a:t>רמה שלישית</a:t>
            </a:r>
          </a:p>
          <a:p>
            <a:pPr lvl="3" rtl="1"/>
            <a:r>
              <a:rPr lang="he-IL" noProof="0" smtClean="0"/>
              <a:t>רמה רביעית</a:t>
            </a:r>
          </a:p>
          <a:p>
            <a:pPr lvl="4" rtl="1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487797" y="3223803"/>
            <a:ext cx="3227715" cy="2872197"/>
          </a:xfrm>
        </p:spPr>
        <p:txBody>
          <a:bodyPr rtlCol="1"/>
          <a:lstStyle>
            <a:lvl1pPr marL="0" indent="0" algn="r" rtl="1">
              <a:spcBef>
                <a:spcPts val="14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487730" y="6286500"/>
            <a:ext cx="322771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1A2056-6184-4E54-8F40-E4120E91AB8D}" type="datetime1">
              <a:rPr lang="he-IL" noProof="0" smtClean="0"/>
              <a:t>כ"ו/אדר/תשפ"א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107230" y="6286500"/>
            <a:ext cx="759704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487797" y="373604"/>
            <a:ext cx="3227715" cy="816481"/>
          </a:xfrm>
        </p:spPr>
        <p:txBody>
          <a:bodyPr rtlCol="1" anchor="t"/>
          <a:lstStyle>
            <a:lvl1pPr algn="r" rtl="1">
              <a:defRPr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EF9944-A4F6-4C59-AEBD-678D6480B8E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צורה חופשית 15" title="נוצה"/>
          <p:cNvSpPr>
            <a:spLocks noEditPoints="1"/>
          </p:cNvSpPr>
          <p:nvPr/>
        </p:nvSpPr>
        <p:spPr bwMode="auto">
          <a:xfrm rot="19552666">
            <a:off x="210098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84887" y="1503910"/>
            <a:ext cx="3230625" cy="1687924"/>
          </a:xfrm>
        </p:spPr>
        <p:txBody>
          <a:bodyPr rtlCol="1" anchor="b">
            <a:noAutofit/>
          </a:bodyPr>
          <a:lstStyle>
            <a:lvl1pPr algn="r" rtl="1">
              <a:lnSpc>
                <a:spcPct val="104000"/>
              </a:lnSpc>
              <a:defRPr sz="3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4089349" y="0"/>
            <a:ext cx="8102651" cy="6857999"/>
          </a:xfrm>
        </p:spPr>
        <p:txBody>
          <a:bodyPr rtlCol="1" anchor="t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487680" y="3223806"/>
            <a:ext cx="3227832" cy="2872194"/>
          </a:xfrm>
        </p:spPr>
        <p:txBody>
          <a:bodyPr rtlCol="1"/>
          <a:lstStyle>
            <a:lvl1pPr marL="0" indent="0" algn="r" rtl="1">
              <a:spcBef>
                <a:spcPts val="14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487680" y="6291072"/>
            <a:ext cx="3227832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963A57C-49F6-4F0C-910A-E7E2C9D4E461}" type="datetime1">
              <a:rPr lang="he-IL" noProof="0" smtClean="0"/>
              <a:t>כ"ו/אדר/תשפ"א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105605" y="6291072"/>
            <a:ext cx="7598664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487680" y="373607"/>
            <a:ext cx="3227832" cy="816482"/>
          </a:xfrm>
        </p:spPr>
        <p:txBody>
          <a:bodyPr rtlCol="1" anchor="t"/>
          <a:lstStyle>
            <a:lvl1pPr algn="r" rtl="1">
              <a:defRPr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EF9944-A4F6-4C59-AEBD-678D6480B8EA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 title="נוצות"/>
          <p:cNvGrpSpPr/>
          <p:nvPr/>
        </p:nvGrpSpPr>
        <p:grpSpPr>
          <a:xfrm flipH="1">
            <a:off x="8295307" y="362425"/>
            <a:ext cx="3495979" cy="6204388"/>
            <a:chOff x="400714" y="362425"/>
            <a:chExt cx="3495979" cy="6204388"/>
          </a:xfrm>
        </p:grpSpPr>
        <p:sp>
          <p:nvSpPr>
            <p:cNvPr id="12" name="צורה חופשית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צורה חופשית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487729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487729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487729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008BDA6-77A0-473E-85DF-116BC2462BE8}" type="datetime1">
              <a:rPr lang="he-IL" smtClean="0"/>
              <a:pPr/>
              <a:t>כ"ו/אדר/תשפ"א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590926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9794653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EF9944-A4F6-4C59-AEBD-678D6480B8EA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9" name="מחבר ישר 8" title="שורת כלל"/>
          <p:cNvCxnSpPr>
            <a:cxnSpLocks/>
          </p:cNvCxnSpPr>
          <p:nvPr/>
        </p:nvCxnSpPr>
        <p:spPr>
          <a:xfrm flipH="1">
            <a:off x="487729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מלבן 50">
            <a:extLst>
              <a:ext uri="{FF2B5EF4-FFF2-40B4-BE49-F238E27FC236}">
                <a16:creationId xmlns=""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9526" y="-41996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" name="קבוצה 52">
            <a:extLst>
              <a:ext uri="{FF2B5EF4-FFF2-40B4-BE49-F238E27FC236}">
                <a16:creationId xmlns=""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350" y="3175"/>
            <a:ext cx="12198350" cy="6875463"/>
            <a:chOff x="-6350" y="3175"/>
            <a:chExt cx="12198350" cy="6875463"/>
          </a:xfrm>
        </p:grpSpPr>
        <p:sp>
          <p:nvSpPr>
            <p:cNvPr id="54" name="צורה חופשית 5">
              <a:extLst>
                <a:ext uri="{FF2B5EF4-FFF2-40B4-BE49-F238E27FC236}">
                  <a16:creationId xmlns=""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9">
              <a:extLst>
                <a:ext uri="{FF2B5EF4-FFF2-40B4-BE49-F238E27FC236}">
                  <a16:creationId xmlns=""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13">
              <a:extLst>
                <a:ext uri="{FF2B5EF4-FFF2-40B4-BE49-F238E27FC236}">
                  <a16:creationId xmlns=""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-635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קבוצה 57">
            <a:extLst>
              <a:ext uri="{FF2B5EF4-FFF2-40B4-BE49-F238E27FC236}">
                <a16:creationId xmlns=""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101753" y="586854"/>
            <a:ext cx="8065829" cy="5145205"/>
            <a:chOff x="2101753" y="586854"/>
            <a:chExt cx="8065829" cy="5145205"/>
          </a:xfrm>
        </p:grpSpPr>
        <p:sp useBgFill="1">
          <p:nvSpPr>
            <p:cNvPr id="59" name="צורה חופשית 159">
              <a:extLst>
                <a:ext uri="{FF2B5EF4-FFF2-40B4-BE49-F238E27FC236}">
                  <a16:creationId xmlns=""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2101753" y="586854"/>
              <a:ext cx="8065829" cy="514520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164">
              <a:extLst>
                <a:ext uri="{FF2B5EF4-FFF2-40B4-BE49-F238E27FC236}">
                  <a16:creationId xmlns=""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2101753" y="586854"/>
              <a:ext cx="8065828" cy="514520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197288" y="586854"/>
            <a:ext cx="7970291" cy="3589277"/>
          </a:xfrm>
        </p:spPr>
        <p:txBody>
          <a:bodyPr rtlCol="1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e-IL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המרחב האקדמי יכול להוות עוגן להצלחה והשתלבות סטודנטים/</a:t>
            </a:r>
            <a:r>
              <a:rPr lang="he-IL" sz="20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sz="20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he-IL" sz="20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מהחברה הערבית בהשכלה גבוהה? </a:t>
            </a:r>
            <a:endParaRPr lang="he-IL" sz="20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643187" y="4221302"/>
            <a:ext cx="6886574" cy="1023216"/>
          </a:xfrm>
        </p:spPr>
        <p:txBody>
          <a:bodyPr rtlCol="1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e-IL" sz="1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ד"ר </a:t>
            </a:r>
            <a:r>
              <a:rPr lang="he-IL" sz="1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אלנאבולסי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רג'דה</a:t>
            </a:r>
            <a:endParaRPr lang="he-IL" sz="1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e-IL" sz="1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מרצה וממונה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מוסדית על סטודנטים מהחברה הערבית-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דיקאן </a:t>
            </a:r>
            <a:r>
              <a:rPr lang="he-IL" sz="1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הסטודנטים- המרכז האקדמי </a:t>
            </a:r>
            <a:r>
              <a:rPr lang="he-IL" sz="1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רופין</a:t>
            </a:r>
            <a:endParaRPr lang="he-IL" sz="1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GB" sz="25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dirty="0">
              <a:solidFill>
                <a:schemeClr val="tx2">
                  <a:lumMod val="75000"/>
                  <a:lumOff val="25000"/>
                </a:schemeClr>
              </a:solidFill>
              <a:latin typeface="Simple CLM" panose="02000603000000000000" pitchFamily="2" charset="-79"/>
              <a:cs typeface="Simple CLM" panose="02000603000000000000" pitchFamily="2" charset="-79"/>
            </a:endParaRPr>
          </a:p>
        </p:txBody>
      </p:sp>
      <p:pic>
        <p:nvPicPr>
          <p:cNvPr id="13" name="תמונה 2" descr="Welearn-Rup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12" y="887105"/>
            <a:ext cx="4862078" cy="96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>
            <a:extLst>
              <a:ext uri="{FF2B5EF4-FFF2-40B4-BE49-F238E27FC236}">
                <a16:creationId xmlns=""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קבוצה 40">
            <a:extLst>
              <a:ext uri="{FF2B5EF4-FFF2-40B4-BE49-F238E27FC236}">
                <a16:creationId xmlns=""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350" y="3175"/>
            <a:ext cx="12198350" cy="6875463"/>
            <a:chOff x="-6350" y="3175"/>
            <a:chExt cx="12198350" cy="6875463"/>
          </a:xfrm>
        </p:grpSpPr>
        <p:sp>
          <p:nvSpPr>
            <p:cNvPr id="42" name="צורה חופשית 5">
              <a:extLst>
                <a:ext uri="{FF2B5EF4-FFF2-40B4-BE49-F238E27FC236}">
                  <a16:creationId xmlns=""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9">
              <a:extLst>
                <a:ext uri="{FF2B5EF4-FFF2-40B4-BE49-F238E27FC236}">
                  <a16:creationId xmlns=""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13">
              <a:extLst>
                <a:ext uri="{FF2B5EF4-FFF2-40B4-BE49-F238E27FC236}">
                  <a16:creationId xmlns=""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-635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 useBgFill="1">
        <p:nvSpPr>
          <p:cNvPr id="46" name="צורה חופשית: צורה 45">
            <a:extLst>
              <a:ext uri="{FF2B5EF4-FFF2-40B4-BE49-F238E27FC236}">
                <a16:creationId xmlns=""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643468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=""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9142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52845" y="1055489"/>
            <a:ext cx="9486309" cy="1073572"/>
          </a:xfrm>
        </p:spPr>
        <p:txBody>
          <a:bodyPr rtlCol="1" anchor="ctr"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מטרת ההרצאה</a:t>
            </a:r>
            <a:endParaRPr lang="he-IL" sz="36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50" name="מחבר ישר 49">
            <a:extLst>
              <a:ext uri="{FF2B5EF4-FFF2-40B4-BE49-F238E27FC236}">
                <a16:creationId xmlns=""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ציין מיקום תוכן 2">
            <a:extLst>
              <a:ext uri="{FF2B5EF4-FFF2-40B4-BE49-F238E27FC236}">
                <a16:creationId xmlns=""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50212" y="2240822"/>
            <a:ext cx="10304727" cy="3771186"/>
          </a:xfrm>
        </p:spPr>
        <p:txBody>
          <a:bodyPr rtlCol="1" anchor="t">
            <a:normAutofit/>
          </a:bodyPr>
          <a:lstStyle/>
          <a:p>
            <a:pPr marL="0" indent="0" rtl="1">
              <a:buNone/>
            </a:pPr>
            <a:endParaRPr lang="he-IL" dirty="0" smtClean="0">
              <a:solidFill>
                <a:srgbClr val="474B57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אציג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המרחב האקדמי יכול להוות עוגן להצלחה והשתלבות סטודנטים מהחברה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הערבית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באמצעות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מערך הסיוע הייחוד במרכז האקדמי </a:t>
            </a:r>
            <a:r>
              <a:rPr lang="he-IL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רופין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שנבנה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בשש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השנים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האחרונות.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מחקר הערכה- המדגיש חשיבות תפקיד האקדמיה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ביצירת מערך סיוע מותאם ומודע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להקשר: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התרבותי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החברתי, המגדרי, המעמדי,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הסוציו-פוליטי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(ד"ר </a:t>
            </a:r>
            <a:r>
              <a:rPr lang="he-IL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אלנאבולסי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רג'דה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וד"ר עופר 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שנער-לבנון)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e-IL" b="0" i="0" u="none" strike="noStrike" kern="1200" dirty="0" smtClean="0">
              <a:solidFill>
                <a:srgbClr val="474B57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>
            <a:extLst>
              <a:ext uri="{FF2B5EF4-FFF2-40B4-BE49-F238E27FC236}">
                <a16:creationId xmlns=""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קבוצה 40">
            <a:extLst>
              <a:ext uri="{FF2B5EF4-FFF2-40B4-BE49-F238E27FC236}">
                <a16:creationId xmlns=""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350" y="3175"/>
            <a:ext cx="12198350" cy="6875463"/>
            <a:chOff x="-6350" y="3175"/>
            <a:chExt cx="12198350" cy="6875463"/>
          </a:xfrm>
        </p:grpSpPr>
        <p:sp>
          <p:nvSpPr>
            <p:cNvPr id="42" name="צורה חופשית 5">
              <a:extLst>
                <a:ext uri="{FF2B5EF4-FFF2-40B4-BE49-F238E27FC236}">
                  <a16:creationId xmlns=""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9">
              <a:extLst>
                <a:ext uri="{FF2B5EF4-FFF2-40B4-BE49-F238E27FC236}">
                  <a16:creationId xmlns=""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13">
              <a:extLst>
                <a:ext uri="{FF2B5EF4-FFF2-40B4-BE49-F238E27FC236}">
                  <a16:creationId xmlns=""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-635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 useBgFill="1">
        <p:nvSpPr>
          <p:cNvPr id="46" name="צורה חופשית: צורה 45">
            <a:extLst>
              <a:ext uri="{FF2B5EF4-FFF2-40B4-BE49-F238E27FC236}">
                <a16:creationId xmlns=""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643468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=""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9142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52844" y="1055489"/>
            <a:ext cx="9486309" cy="735926"/>
          </a:xfrm>
        </p:spPr>
        <p:txBody>
          <a:bodyPr rtlCol="1" anchor="ctr">
            <a:normAutofit fontScale="90000"/>
          </a:bodyPr>
          <a:lstStyle/>
          <a:p>
            <a:pPr algn="ctr"/>
            <a:r>
              <a:rPr lang="he-IL" sz="36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מחקר הערכה</a:t>
            </a:r>
            <a:br>
              <a:rPr lang="he-IL" sz="36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" name="מציין מיקום תוכן 2">
            <a:extLst>
              <a:ext uri="{FF2B5EF4-FFF2-40B4-BE49-F238E27FC236}">
                <a16:creationId xmlns=""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59136" y="1651379"/>
            <a:ext cx="10486867" cy="4360627"/>
          </a:xfrm>
        </p:spPr>
        <p:txBody>
          <a:bodyPr rtlCol="1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המרכז האקדמי </a:t>
            </a:r>
            <a:r>
              <a:rPr lang="he-IL" sz="18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רופין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באמצעות דיקאן הסטודנטים, יצר ומפעיל מגוון מענים מותאמים הקשר:  חונכות, שיעורי עזר, סדנאות ומיומנויות למידה, תגבורי שפה, אירועים חברתיים ועוד).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בשנת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2020, בוצע מחקר הערכה במטרה לבחון את הקשרים בין קבלת שירותים ובין ההישגים 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הלימודיים והשתלבות באקדמיה,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תוך בחינת מערך 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הסיוע, כיצד נבנה ומי מנגיש.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המדגם 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נתונים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מ- 343 תיקים של סטודנטים 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ערבים אשר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למדו במרכז האקדמי </a:t>
            </a:r>
            <a:r>
              <a:rPr lang="he-IL" sz="180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רופין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בין השנים 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2013-2019.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עיבוד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הנתונים נערך בעזרת תכנת </a:t>
            </a:r>
            <a:r>
              <a:rPr lang="en-US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SPSS v. 25.0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18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e-IL" sz="17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e-IL" sz="17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24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שאלות המחקר: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האם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סיוע נמצא קשורה עם ממוצע ציונים גבוה יותר? </a:t>
            </a:r>
            <a:endParaRPr lang="he-IL" sz="18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האם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קיימים הבדלים בין סוגי הסיוע השונים מבחינת תרומתם להסבר גובה הציון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buNone/>
            </a:pPr>
            <a:endParaRPr lang="he-IL" sz="18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1800" b="1" i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ניתוח הממצאים באופן ביקורתי תוך התייחסות לקונטקסטים הסובבים חיי הסטודנט הערבי</a:t>
            </a:r>
            <a:endParaRPr lang="he-IL" sz="1800" b="1" i="1" u="none" strike="noStrike" kern="12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>
            <a:extLst>
              <a:ext uri="{FF2B5EF4-FFF2-40B4-BE49-F238E27FC236}">
                <a16:creationId xmlns=""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956" y="20638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קבוצה 40">
            <a:extLst>
              <a:ext uri="{FF2B5EF4-FFF2-40B4-BE49-F238E27FC236}">
                <a16:creationId xmlns=""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350" y="3175"/>
            <a:ext cx="12198350" cy="6875463"/>
            <a:chOff x="-6350" y="3175"/>
            <a:chExt cx="12198350" cy="6875463"/>
          </a:xfrm>
        </p:grpSpPr>
        <p:sp>
          <p:nvSpPr>
            <p:cNvPr id="42" name="צורה חופשית 5">
              <a:extLst>
                <a:ext uri="{FF2B5EF4-FFF2-40B4-BE49-F238E27FC236}">
                  <a16:creationId xmlns=""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9">
              <a:extLst>
                <a:ext uri="{FF2B5EF4-FFF2-40B4-BE49-F238E27FC236}">
                  <a16:creationId xmlns=""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13">
              <a:extLst>
                <a:ext uri="{FF2B5EF4-FFF2-40B4-BE49-F238E27FC236}">
                  <a16:creationId xmlns=""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-635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 useBgFill="1">
        <p:nvSpPr>
          <p:cNvPr id="46" name="צורה חופשית: צורה 45">
            <a:extLst>
              <a:ext uri="{FF2B5EF4-FFF2-40B4-BE49-F238E27FC236}">
                <a16:creationId xmlns=""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866890" y="664105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=""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75989" y="857897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52844" y="1055489"/>
            <a:ext cx="9486309" cy="735926"/>
          </a:xfrm>
        </p:spPr>
        <p:txBody>
          <a:bodyPr rtlCol="1" anchor="ctr">
            <a:normAutofit fontScale="90000"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ממצאים ומשמעותם בתוך קונטקסט?</a:t>
            </a:r>
            <a:r>
              <a:rPr lang="he-IL" sz="36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" name="מציין מיקום תוכן 2">
            <a:extLst>
              <a:ext uri="{FF2B5EF4-FFF2-40B4-BE49-F238E27FC236}">
                <a16:creationId xmlns=""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025357" y="1407931"/>
            <a:ext cx="10537500" cy="4604095"/>
          </a:xfrm>
        </p:spPr>
        <p:txBody>
          <a:bodyPr rtlCol="1" anchor="t"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e-IL" sz="17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e-IL" sz="3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במחקר נמצא כי סיוע כלכלי תורם להישגים הלימודיים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תחולת העוני בקרב המיעוט הערבי בישראל גבוהה במיוחד ועמדה על 45.3% נכון לשנת 2018 (</a:t>
            </a:r>
            <a:r>
              <a:rPr lang="he-IL" sz="3400" dirty="0" err="1">
                <a:latin typeface="David" panose="020E0502060401010101" pitchFamily="34" charset="-79"/>
                <a:cs typeface="David" panose="020E0502060401010101" pitchFamily="34" charset="-79"/>
              </a:rPr>
              <a:t>אנדבלד</a:t>
            </a: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 ואחרים, 2019). </a:t>
            </a:r>
            <a:endParaRPr lang="he-IL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כלומר</a:t>
            </a: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, קיים סיכוי גבוה לכך שהסטודנטים סובלים ממצוקה כלכלית ועל כן סיוע כלכלי </a:t>
            </a:r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הוא הכרחי</a:t>
            </a: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he-IL" sz="3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e-IL" sz="3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סיוע לימודי נמצא כי קשור דווקא בירידה בממוצע הציונים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שני הסברים אפשריים: </a:t>
            </a:r>
            <a:endParaRPr lang="he-IL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34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ראשית</a:t>
            </a:r>
            <a:r>
              <a:rPr lang="he-IL" sz="3400" b="1" i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ייתכן כי מי שמלכתחילה פונה לקבלת סיוע לימודי מתקשה בתחום הלימודי ולרוב דור ראשון להשכלה גבוהה. </a:t>
            </a:r>
            <a:endParaRPr lang="he-IL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34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שנית</a:t>
            </a:r>
            <a:r>
              <a:rPr lang="he-IL" sz="3400" b="1" i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יש מקום לבחון את אופי והיקף הסיוע, את מידת התאמתו לסטודנטים אלו ועל ידי מי ניתן.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e-IL" sz="3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e-IL" sz="3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מגדר- שיעור הנשים מקבלות הסיוע גבוה באופן מובהק משיעור הגברים מקבלי הסיוע </a:t>
            </a:r>
            <a:endParaRPr lang="he-IL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ההסבר </a:t>
            </a: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לכך נעוץ בציפייה התרבותית מן הנשים "להצדיק" את הימצאותן במרחב הציבורי (השכלה ותעסוקה) על חשבון תפקודן במרחב הפרטי (הבית והמשפחה).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הסבר נוסף, דווקא משום שהסטודנטיות נדרשות להשקיע משאבים במרחב הפרטי, הן זקוקות לסיוע רב יותר על מנת להצליח במרחב הציבורי (</a:t>
            </a:r>
            <a:r>
              <a:rPr lang="en-US" sz="3400" dirty="0" err="1">
                <a:latin typeface="David" panose="020E0502060401010101" pitchFamily="34" charset="-79"/>
                <a:cs typeface="David" panose="020E0502060401010101" pitchFamily="34" charset="-79"/>
              </a:rPr>
              <a:t>Erdreich</a:t>
            </a:r>
            <a:r>
              <a:rPr lang="en-US" sz="3400" dirty="0">
                <a:latin typeface="David" panose="020E0502060401010101" pitchFamily="34" charset="-79"/>
                <a:cs typeface="David" panose="020E0502060401010101" pitchFamily="34" charset="-79"/>
              </a:rPr>
              <a:t>, 2016</a:t>
            </a:r>
            <a:r>
              <a:rPr lang="he-IL" sz="3400" dirty="0">
                <a:latin typeface="David" panose="020E0502060401010101" pitchFamily="34" charset="-79"/>
                <a:cs typeface="David" panose="020E0502060401010101" pitchFamily="34" charset="-79"/>
              </a:rPr>
              <a:t>). </a:t>
            </a:r>
            <a:endParaRPr lang="he-IL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GB" sz="2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e-IL" sz="17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>
            <a:extLst>
              <a:ext uri="{FF2B5EF4-FFF2-40B4-BE49-F238E27FC236}">
                <a16:creationId xmlns=""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46830" y="-18446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grpSp>
        <p:nvGrpSpPr>
          <p:cNvPr id="41" name="קבוצה 40">
            <a:extLst>
              <a:ext uri="{FF2B5EF4-FFF2-40B4-BE49-F238E27FC236}">
                <a16:creationId xmlns=""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350" y="3175"/>
            <a:ext cx="12198350" cy="6875463"/>
            <a:chOff x="-6350" y="3175"/>
            <a:chExt cx="12198350" cy="6875463"/>
          </a:xfrm>
        </p:grpSpPr>
        <p:sp>
          <p:nvSpPr>
            <p:cNvPr id="42" name="צורה חופשית 5">
              <a:extLst>
                <a:ext uri="{FF2B5EF4-FFF2-40B4-BE49-F238E27FC236}">
                  <a16:creationId xmlns=""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endParaRPr>
            </a:p>
          </p:txBody>
        </p:sp>
        <p:sp>
          <p:nvSpPr>
            <p:cNvPr id="43" name="צורה חופשית 9">
              <a:extLst>
                <a:ext uri="{FF2B5EF4-FFF2-40B4-BE49-F238E27FC236}">
                  <a16:creationId xmlns=""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endParaRPr>
            </a:p>
          </p:txBody>
        </p:sp>
        <p:sp>
          <p:nvSpPr>
            <p:cNvPr id="44" name="צורה חופשית 13">
              <a:extLst>
                <a:ext uri="{FF2B5EF4-FFF2-40B4-BE49-F238E27FC236}">
                  <a16:creationId xmlns=""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-635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endParaRPr>
            </a:p>
          </p:txBody>
        </p:sp>
      </p:grpSp>
      <p:sp useBgFill="1">
        <p:nvSpPr>
          <p:cNvPr id="46" name="צורה חופשית: צורה 45">
            <a:extLst>
              <a:ext uri="{FF2B5EF4-FFF2-40B4-BE49-F238E27FC236}">
                <a16:creationId xmlns=""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594924" y="605274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/>
          <a:lstStyle/>
          <a:p>
            <a:pPr algn="r" rtl="1"/>
            <a:endParaRPr lang="he-IL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=""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58754" y="857897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78193" y="781414"/>
            <a:ext cx="10260420" cy="815953"/>
          </a:xfrm>
        </p:spPr>
        <p:txBody>
          <a:bodyPr rtlCol="1" anchor="ctr">
            <a:norm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ולקחים: </a:t>
            </a:r>
            <a:b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</a:t>
            </a:r>
            <a:r>
              <a:rPr lang="he-IL" sz="2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מרכזי לאקדמיה </a:t>
            </a:r>
            <a: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ביצירת </a:t>
            </a:r>
            <a:r>
              <a:rPr lang="he-IL" sz="2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מרחב מודע קונטקסט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0" name="מחבר ישר 49">
            <a:extLst>
              <a:ext uri="{FF2B5EF4-FFF2-40B4-BE49-F238E27FC236}">
                <a16:creationId xmlns=""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ציין מיקום תוכן 2">
            <a:extLst>
              <a:ext uri="{FF2B5EF4-FFF2-40B4-BE49-F238E27FC236}">
                <a16:creationId xmlns=""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35351" y="1042989"/>
            <a:ext cx="11043299" cy="4780190"/>
          </a:xfrm>
        </p:spPr>
        <p:txBody>
          <a:bodyPr rtlCol="1" anchor="t">
            <a:normAutofit/>
          </a:bodyPr>
          <a:lstStyle/>
          <a:p>
            <a:pPr marL="0" indent="0" algn="ctr">
              <a:buNone/>
            </a:pPr>
            <a:endParaRPr lang="he-IL" sz="1800" b="1" i="1" dirty="0" smtClean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endParaRPr lang="he-IL" sz="1800" b="1" i="1" dirty="0" smtClean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he-IL" sz="1800" b="1" i="1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ליווי, מתן </a:t>
            </a:r>
            <a:r>
              <a:rPr lang="he-IL" sz="1800" b="1" i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ארגז </a:t>
            </a:r>
            <a:r>
              <a:rPr lang="he-IL" sz="1800" b="1" i="1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כלים, מיומנויות למידה וסיוע מהצעד הראשון באקדמיה תוך מודעות לפערים איתם מגיעים:</a:t>
            </a:r>
            <a:endParaRPr lang="he-IL" sz="1800" b="1" i="1" dirty="0">
              <a:solidFill>
                <a:schemeClr val="accent4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rtl="1">
              <a:buNone/>
            </a:pPr>
            <a:endParaRPr lang="he-IL" sz="1800" b="0" i="0" u="none" strike="noStrike" kern="1200" dirty="0">
              <a:solidFill>
                <a:srgbClr val="474B57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3130651" y="3390807"/>
            <a:ext cx="1593691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מצב כלכלי ירוד ועוני גבוה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שולש שווה-שוקיים 3"/>
          <p:cNvSpPr/>
          <p:nvPr/>
        </p:nvSpPr>
        <p:spPr>
          <a:xfrm>
            <a:off x="5095453" y="4296501"/>
            <a:ext cx="2084069" cy="15794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רובם </a:t>
            </a:r>
            <a:r>
              <a:rPr lang="he-IL" sz="1400" b="1" i="1" dirty="0">
                <a:latin typeface="David" panose="020E0502060401010101" pitchFamily="34" charset="-79"/>
                <a:cs typeface="David" panose="020E0502060401010101" pitchFamily="34" charset="-79"/>
              </a:rPr>
              <a:t>דור ראשון להשכלה גבוהה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שולש שווה-שוקיים 13"/>
          <p:cNvSpPr/>
          <p:nvPr/>
        </p:nvSpPr>
        <p:spPr>
          <a:xfrm>
            <a:off x="7263373" y="4474759"/>
            <a:ext cx="1989545" cy="1387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i="1" dirty="0">
                <a:latin typeface="David" panose="020E0502060401010101" pitchFamily="34" charset="-79"/>
                <a:cs typeface="David" panose="020E0502060401010101" pitchFamily="34" charset="-79"/>
              </a:rPr>
              <a:t>היעדר דמות לחיקוי בקרב הסטודנטים הערבים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שולש שווה-שוקיים 14"/>
          <p:cNvSpPr/>
          <p:nvPr/>
        </p:nvSpPr>
        <p:spPr>
          <a:xfrm>
            <a:off x="2933421" y="4328708"/>
            <a:ext cx="2090720" cy="15599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הבדלים מגדריים בין צעירים וצעירות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שולש שווה-שוקיים 15"/>
          <p:cNvSpPr/>
          <p:nvPr/>
        </p:nvSpPr>
        <p:spPr>
          <a:xfrm>
            <a:off x="9257692" y="4399617"/>
            <a:ext cx="1864530" cy="1449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שפה ושיטת הוראה זרה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1081090" y="3302862"/>
            <a:ext cx="1710354" cy="795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i="1" dirty="0">
                <a:latin typeface="David" panose="020E0502060401010101" pitchFamily="34" charset="-79"/>
                <a:cs typeface="David" panose="020E0502060401010101" pitchFamily="34" charset="-79"/>
              </a:rPr>
              <a:t>תחושת ניכור תרבותי וזרות בקמפוס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7179522" y="3341611"/>
            <a:ext cx="1698699" cy="891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פערים מקדימים בחינוך היסודי והתיכון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9368748" y="3390807"/>
            <a:ext cx="1753474" cy="798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1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גילם הצעיר,</a:t>
            </a:r>
          </a:p>
          <a:p>
            <a:pPr algn="ctr"/>
            <a:r>
              <a:rPr lang="he-IL" sz="1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תלות במשפחה ו</a:t>
            </a:r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חוסר בשלות </a:t>
            </a:r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ומוכנות לאקדמיה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1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לבן מעוגל 2"/>
          <p:cNvSpPr/>
          <p:nvPr/>
        </p:nvSpPr>
        <p:spPr>
          <a:xfrm>
            <a:off x="3143286" y="3298158"/>
            <a:ext cx="1593691" cy="89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מצב כלכלי ירוד ועוני 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52224" y="3325880"/>
            <a:ext cx="1630675" cy="863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b="1" i="1" dirty="0">
                <a:latin typeface="David" panose="020E0502060401010101" pitchFamily="34" charset="-79"/>
                <a:cs typeface="David" panose="020E0502060401010101" pitchFamily="34" charset="-79"/>
              </a:rPr>
              <a:t>שיטות </a:t>
            </a:r>
            <a:r>
              <a:rPr lang="he-IL" sz="14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חינוך </a:t>
            </a:r>
            <a:r>
              <a:rPr lang="he-IL" sz="1400" b="1" i="1" dirty="0">
                <a:latin typeface="David" panose="020E0502060401010101" pitchFamily="34" charset="-79"/>
                <a:cs typeface="David" panose="020E0502060401010101" pitchFamily="34" charset="-79"/>
              </a:rPr>
              <a:t>והבדלים במיומנויות הלמידה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58754" y="4204957"/>
            <a:ext cx="2162032" cy="1683678"/>
          </a:xfrm>
          <a:prstGeom prst="triangle">
            <a:avLst>
              <a:gd name="adj" fmla="val 5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2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 המפגש, ההיכרות </a:t>
            </a:r>
            <a:r>
              <a:rPr lang="he-IL" sz="1200" b="1" i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והעשיה</a:t>
            </a:r>
            <a:r>
              <a:rPr lang="he-IL" sz="1200" b="1" i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המשותפת  </a:t>
            </a:r>
            <a:endParaRPr lang="en-GB" sz="1200" dirty="0"/>
          </a:p>
        </p:txBody>
      </p:sp>
      <p:pic>
        <p:nvPicPr>
          <p:cNvPr id="24" name="Picture 2" descr="מאזניים מע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47" y="2204184"/>
            <a:ext cx="1402953" cy="11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>
            <a:extLst>
              <a:ext uri="{FF2B5EF4-FFF2-40B4-BE49-F238E27FC236}">
                <a16:creationId xmlns=""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קבוצה 40">
            <a:extLst>
              <a:ext uri="{FF2B5EF4-FFF2-40B4-BE49-F238E27FC236}">
                <a16:creationId xmlns=""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350" y="3175"/>
            <a:ext cx="12198350" cy="6875463"/>
            <a:chOff x="-6350" y="3175"/>
            <a:chExt cx="12198350" cy="6875463"/>
          </a:xfrm>
        </p:grpSpPr>
        <p:sp>
          <p:nvSpPr>
            <p:cNvPr id="42" name="צורה חופשית 5">
              <a:extLst>
                <a:ext uri="{FF2B5EF4-FFF2-40B4-BE49-F238E27FC236}">
                  <a16:creationId xmlns=""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9">
              <a:extLst>
                <a:ext uri="{FF2B5EF4-FFF2-40B4-BE49-F238E27FC236}">
                  <a16:creationId xmlns=""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13">
              <a:extLst>
                <a:ext uri="{FF2B5EF4-FFF2-40B4-BE49-F238E27FC236}">
                  <a16:creationId xmlns=""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>
              <a:off x="-635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 useBgFill="1">
        <p:nvSpPr>
          <p:cNvPr id="46" name="צורה חופשית: צורה 45">
            <a:extLst>
              <a:ext uri="{FF2B5EF4-FFF2-40B4-BE49-F238E27FC236}">
                <a16:creationId xmlns=""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643468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=""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9142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84689" y="2531909"/>
            <a:ext cx="9486309" cy="3189012"/>
          </a:xfrm>
        </p:spPr>
        <p:txBody>
          <a:bodyPr rtlCol="1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e-IL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תודה-</a:t>
            </a:r>
            <a:r>
              <a:rPr lang="ar-JO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شكرا</a:t>
            </a:r>
            <a:r>
              <a:rPr lang="he-I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</a:t>
            </a:r>
            <a:r>
              <a:rPr lang="he-IL" sz="3200" b="1" dirty="0" err="1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מרסא</a:t>
            </a:r>
            <a:r>
              <a:rPr lang="he-IL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ar-JO" sz="3200" b="1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مرساة</a:t>
            </a:r>
            <a:br>
              <a:rPr lang="ar-JO" sz="3200" b="1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יחידת הסיוע לסטודנטים מהחברה הערבית</a:t>
            </a:r>
            <a:b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המרכז האקדמי </a:t>
            </a:r>
            <a:r>
              <a:rPr lang="he-IL" sz="3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רופין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1" b="34257"/>
          <a:stretch/>
        </p:blipFill>
        <p:spPr>
          <a:xfrm>
            <a:off x="3084393" y="941696"/>
            <a:ext cx="6086903" cy="10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נוצתי&#10;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5258_TF11309028.potx" id="{EDCB16D8-534C-4C89-81DC-E98DB72ACB44}" vid="{F2C0F83B-3FAB-4447-94EB-EC824E897190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B644C1BCC612B34785F5AD92BA13A671" ma:contentTypeVersion="1" ma:contentTypeDescription="צור מסמך חדש." ma:contentTypeScope="" ma:versionID="0f333cbd66ccd79f58b30facc661bb45">
  <xsd:schema xmlns:xsd="http://www.w3.org/2001/XMLSchema" xmlns:xs="http://www.w3.org/2001/XMLSchema" xmlns:p="http://schemas.microsoft.com/office/2006/metadata/properties" xmlns:ns1="http://schemas.microsoft.com/sharepoint/v3" xmlns:ns2="54adad87-d6e8-435b-88e1-23fc845c1fcf" targetNamespace="http://schemas.microsoft.com/office/2006/metadata/properties" ma:root="true" ma:fieldsID="0d989f690e2d67f8cd0da805f3c950b6" ns1:_="" ns2:_="">
    <xsd:import namespace="http://schemas.microsoft.com/sharepoint/v3"/>
    <xsd:import namespace="54adad87-d6e8-435b-88e1-23fc845c1f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מתזמן תאריך התחלה" ma:internalName="PublishingStartDate">
      <xsd:simpleType>
        <xsd:restriction base="dms:Unknown"/>
      </xsd:simpleType>
    </xsd:element>
    <xsd:element name="PublishingExpirationDate" ma:index="12" nillable="true" ma:displayName="מתזמן תאריך סיום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dad87-d6e8-435b-88e1-23fc845c1fc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מזהה תמידי" ma:description="השאר מזהה בעת הוספה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4adad87-d6e8-435b-88e1-23fc845c1fcf">UW3NDE6DQTDZ-9-20778</_dlc_DocId>
    <_dlc_DocIdUrl xmlns="54adad87-d6e8-435b-88e1-23fc845c1fcf">
      <Url>http://ehportal/YeshuveyHaemek/_layouts/DocIdRedir.aspx?ID=UW3NDE6DQTDZ-9-20778</Url>
      <Description>UW3NDE6DQTDZ-9-20778</Description>
    </_dlc_DocIdUrl>
  </documentManagement>
</p:properties>
</file>

<file path=customXml/itemProps1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68123A-5890-40AA-AD43-716E2EDCF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adad87-d6e8-435b-88e1-23fc845c1f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E41104-AC0C-4D85-8137-7EA79966996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79290C9-6505-4B77-B628-A44276CB9D8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54adad87-d6e8-435b-88e1-23fc845c1fc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tf11309028_win32</Template>
  <TotalTime>0</TotalTime>
  <Words>462</Words>
  <Application>Microsoft Office PowerPoint</Application>
  <PresentationFormat>מותאם אישית</PresentationFormat>
  <Paragraphs>65</Paragraphs>
  <Slides>6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נוצתי
</vt:lpstr>
      <vt:lpstr>      כיצד המרחב האקדמי יכול להוות עוגן להצלחה והשתלבות סטודנטים/ות  מהחברה הערבית בהשכלה גבוהה? </vt:lpstr>
      <vt:lpstr>מטרת ההרצאה</vt:lpstr>
      <vt:lpstr>מחקר הערכה </vt:lpstr>
      <vt:lpstr>ממצאים ומשמעותם בתוך קונטקסט? </vt:lpstr>
      <vt:lpstr>תובנות ולקחים:  תפקיד מרכזי לאקדמיה ביצירת מרחב מודע קונטקסט</vt:lpstr>
      <vt:lpstr>תודה-شكرا צוות מרסא-مرساة  יחידת הסיוע לסטודנטים מהחברה הערבית המרכז האקדמי רופין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2021-03-07T08:12:09Z</dcterms:created>
  <dcterms:modified xsi:type="dcterms:W3CDTF">2021-03-10T11:22:43Z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0x010100B644C1BCC612B34785F5AD92BA13A671</vt:lpwstr>
  </property>
  <property fmtid="{D5CDD505-2E9C-101B-9397-08002B2CF9AE}" pid="3" name="_dlc_DocIdItemGuid">
    <vt:lpwstr>d92687de-2cf6-4759-8f94-53b3bb450a5c</vt:lpwstr>
  </property>
</Properties>
</file>