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8" r:id="rId6"/>
    <p:sldId id="310" r:id="rId7"/>
    <p:sldId id="304" r:id="rId8"/>
    <p:sldId id="311" r:id="rId9"/>
    <p:sldId id="275" r:id="rId10"/>
    <p:sldId id="312" r:id="rId11"/>
    <p:sldId id="313" r:id="rId12"/>
    <p:sldId id="314" r:id="rId13"/>
    <p:sldId id="294" r:id="rId14"/>
  </p:sldIdLst>
  <p:sldSz cx="12192000" cy="6858000"/>
  <p:notesSz cx="6797675" cy="9926638"/>
  <p:embeddedFontLst>
    <p:embeddedFont>
      <p:font typeface="Assistant" panose="020B0604020202020204" charset="-79"/>
      <p:regular r:id="rId16"/>
      <p:bold r:id="rId17"/>
    </p:embeddedFont>
    <p:embeddedFont>
      <p:font typeface="Aharoni" panose="02010803020104030203" pitchFamily="2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357"/>
    <a:srgbClr val="4F91B4"/>
    <a:srgbClr val="4D7CAC"/>
    <a:srgbClr val="53BBC5"/>
    <a:srgbClr val="484395"/>
    <a:srgbClr val="4D2E8C"/>
    <a:srgbClr val="47308B"/>
    <a:srgbClr val="4C69A5"/>
    <a:srgbClr val="4E8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3888" autoAdjust="0"/>
  </p:normalViewPr>
  <p:slideViewPr>
    <p:cSldViewPr snapToGrid="0">
      <p:cViewPr>
        <p:scale>
          <a:sx n="65" d="100"/>
          <a:sy n="65" d="100"/>
        </p:scale>
        <p:origin x="-1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E1C2-BF5E-4F25-865E-4D1B24ED128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66E6-B529-4D81-A081-1182E4825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B66E6-B529-4D81-A081-1182E4825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B66E6-B529-4D81-A081-1182E4825E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B66E6-B529-4D81-A081-1182E4825E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4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B66E6-B529-4D81-A081-1182E4825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6113C8C-EDE9-4234-9D01-3C3CE2EA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734" y="15626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FF483BE7-E49E-4081-83B5-3FD2FBD92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734" y="40423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BE1D79C-37D2-4A31-B56B-0689B888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85DD09D-57E6-4F77-9905-39DBFC5A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9AAED43-5495-4F87-998D-83E2AAE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05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3F95E08-03CC-4FD3-8BAF-092D3E94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A0C32085-6B11-47AD-969E-7F42072BA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FEB87E8-0545-4EDD-B78D-DDF597B7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DE1D0F2-BCDC-46F7-B596-6A54AFC4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3A261AF-218A-4E17-B444-1951F115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0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A815A7D4-F4C2-4A20-82EB-1E0A81594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832D644B-6C5F-45A4-BB9E-5F0F85B5B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1AD5589-1C8F-4186-A3FE-03CC436C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AAA4F80-E2AA-4AC4-B791-015AC6E7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3437AD4-0969-4062-9BFD-4D5EA23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0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A899E5A-211F-4207-BA33-916A5956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8FA1111-A37E-499D-A0F3-F2E1E974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B124178-1FF8-4871-93CF-E4414C53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9F41086-A8DD-47F8-9D05-6E10D505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2C4288E-F869-42F3-BFB8-71F5812A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5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D0C2A85-61BE-4FC0-BA2B-66DB948B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683EA67-320C-435D-8E3B-3C407CBD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65E582F-A48A-46E5-8C32-5C8A29A6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8690BD4-026E-4494-BE74-FCECBBD3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E84414FC-D0ED-46A2-87E6-386E2A92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024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C24FA83-45AE-4B08-8E2D-2F4D1E2C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E9ACF-90D7-4BA3-AA5A-DE726C9BE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C70798F6-2F8D-4613-AA61-2E30E6EF4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34A85DA-EB3E-4DDB-803B-D29D8CF4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055C1C5-ED14-49C3-A6C8-1A1204A5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255BD1D5-57DB-430D-9214-2200D098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25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8B928E7-598C-49CB-8F88-14241618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5A5628F3-18E3-438E-A9AC-0FDA2A6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DD4B37E0-1A5F-4F42-BA7E-AFD3560DE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BB912B6E-C67B-4972-A0ED-25E86A41D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B2936320-9EDB-4C37-80B8-BAE120392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67F8D40C-2393-46E5-824E-48509D57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C532D416-0D8D-4A14-8DE9-D21696E6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0B52EA33-2401-4400-951A-B5086894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69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E47B78A-1CD8-4A84-A708-22E8BCE6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103B779F-E242-49A6-AAFB-1C9C84A7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942276FE-231C-47C4-B58C-D0CD1EB7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3CEE2AAF-68E8-4781-9AF3-4F694C46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24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75EF245C-ABE5-4203-83F6-98344A9E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7E98BE3C-04ED-47D3-9E54-95BCC63C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4CB294DB-42EA-4C04-B8ED-B7697681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180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0AA9E79-2E7B-448C-B623-5AF8FEA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7AF87CC-F3AF-4318-935D-0F33411C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AC1AB9EF-2BEF-4024-AE18-36287521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978849F8-8A83-4B91-A713-97E42170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F9FB0F85-0825-4EB0-98FB-E48FDA9F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1CBBFB0-1A29-4004-A0B0-6387C94A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09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B9FC799-937B-46F9-BFE5-F6EE78D8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F88A0C08-820D-4D8B-AD22-8428821BA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21E58415-381A-46E0-946B-395AE5278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8C04EB39-F51D-4BE2-8FFC-3E6F6DAA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61BA34D-2BB8-43E8-B354-9937B554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B318FFC-FD3D-4953-9FEB-250ADEDC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33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E8C390B0-10B3-4FF0-92FE-34343737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965881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0CE9893D-3B80-4C28-92C4-CFC3A515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33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7B0AA48-8081-448E-94AF-D1C2569D2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3D44-4B69-4EE9-9456-765F67244A2E}" type="datetimeFigureOut">
              <a:rPr lang="he-IL" smtClean="0"/>
              <a:t>כ"ו/אדר/תשפ"א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280334C-6981-4C61-A275-D6F0AF1B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1949743-3FD3-41CC-BD09-B2FF569FF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E466-B6AC-4503-AE94-D9D24AB836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8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vo.co.il/psika_html/elyon/02083000-n48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56868540-199D-B340-962A-FDEC4EA1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4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2D2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מקידום השכלה גבוהה בפריפריה למוסד מקדם-פריפריה: על הצורך בהגדרות, שיטתיות ושוויון</a:t>
            </a:r>
            <a:endParaRPr lang="he-IL" dirty="0">
              <a:solidFill>
                <a:srgbClr val="2D23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xmlns="" id="{CABF9FA5-C1C7-3841-AE25-C76B35EF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130"/>
            <a:ext cx="9144000" cy="1655762"/>
          </a:xfrm>
        </p:spPr>
        <p:txBody>
          <a:bodyPr/>
          <a:lstStyle/>
          <a:p>
            <a:endParaRPr lang="he-IL" dirty="0"/>
          </a:p>
          <a:p>
            <a:r>
              <a:rPr lang="he-IL" sz="3200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פרופ' יפעת ביטון</a:t>
            </a:r>
          </a:p>
          <a:p>
            <a:r>
              <a:rPr lang="he-IL" sz="3200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נשיאת המכללה האקדמית אחוה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124176-1D2C-C142-AE5E-44B144DD1207}"/>
              </a:ext>
            </a:extLst>
          </p:cNvPr>
          <p:cNvSpPr/>
          <p:nvPr/>
        </p:nvSpPr>
        <p:spPr>
          <a:xfrm>
            <a:off x="-621323" y="-117231"/>
            <a:ext cx="3470031" cy="165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05EB2F-DEBC-824B-9F0A-1A60EED94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338180"/>
            <a:ext cx="2180492" cy="7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5ADC6-A60C-C249-B5F8-C8504EB2C162}"/>
              </a:ext>
            </a:extLst>
          </p:cNvPr>
          <p:cNvSpPr/>
          <p:nvPr/>
        </p:nvSpPr>
        <p:spPr>
          <a:xfrm>
            <a:off x="-222739" y="5627078"/>
            <a:ext cx="3001107" cy="141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0B761B-8EC2-5145-9965-9F2FC4BB7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xmlns="" id="{682D9BA0-9CEB-8D48-87E5-662C215D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he-I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זיהוי והגדרה של "מוסדות מקדמי-פריפריה" והשקעה בהם כמוסדות אסטרטגיים</a:t>
            </a:r>
            <a:r>
              <a:rPr 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xmlns="" id="{98C33718-928E-9648-B325-D8C91CDE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464"/>
            <a:ext cx="10515600" cy="4895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מודל תקצוב ות"ת לעידוד השכלה גבוהה בפריפריה:</a:t>
            </a:r>
          </a:p>
          <a:p>
            <a:pPr marL="514350" indent="-514350">
              <a:buFont typeface="+mj-cs"/>
              <a:buAutoNum type="hebrew2Minus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אשכול פריפריאלי של האזור הגיאוגרפי בו פועל המוסד (משקל 50%).</a:t>
            </a:r>
          </a:p>
          <a:p>
            <a:pPr marL="514350" indent="-514350">
              <a:buFont typeface="+mj-cs"/>
              <a:buAutoNum type="hebrew2Minus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אשכול סוציו-אקונומי ממוצע של האזורים מהם מגיעים הסטודנטים (משקל 50%).</a:t>
            </a:r>
          </a:p>
          <a:p>
            <a:pPr marL="0" indent="0">
              <a:buNone/>
            </a:pPr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בעיות:</a:t>
            </a:r>
          </a:p>
          <a:p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חוסר אחידות בשל מתאם חלקי בין מודל </a:t>
            </a: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המל"ג</a:t>
            </a: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למודלים חיצוניים. למשל, תכנית "הישגים" של </a:t>
            </a: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המל"ג</a:t>
            </a: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מפעילה רכז בקריית מלאכי.</a:t>
            </a:r>
          </a:p>
          <a:p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האשכול הפריפריאלי נמדד על ידי "קרבה לגבול מחוז תל אביב". פגיעה בצעירי שכונות וערים קרובות.</a:t>
            </a:r>
          </a:p>
          <a:p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מגבלות תחולה על "מכללות" – תכנית </a:t>
            </a: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טספה</a:t>
            </a:r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endParaRPr lang="he-IL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94FFF5F-BDA1-E044-982A-267C490B7496}"/>
              </a:ext>
            </a:extLst>
          </p:cNvPr>
          <p:cNvGrpSpPr/>
          <p:nvPr/>
        </p:nvGrpSpPr>
        <p:grpSpPr>
          <a:xfrm>
            <a:off x="12938574" y="4572784"/>
            <a:ext cx="830674" cy="830672"/>
            <a:chOff x="7050391" y="2038831"/>
            <a:chExt cx="1095932" cy="10959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CE2CF13-6B02-0C49-8CB7-E5CCC4BF4676}"/>
                </a:ext>
              </a:extLst>
            </p:cNvPr>
            <p:cNvSpPr/>
            <p:nvPr/>
          </p:nvSpPr>
          <p:spPr>
            <a:xfrm>
              <a:off x="7050391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34486DA-0AC6-0B41-84BD-86B84C0ABCCC}"/>
                </a:ext>
              </a:extLst>
            </p:cNvPr>
            <p:cNvGrpSpPr/>
            <p:nvPr/>
          </p:nvGrpSpPr>
          <p:grpSpPr>
            <a:xfrm>
              <a:off x="7187396" y="2278744"/>
              <a:ext cx="821922" cy="616104"/>
              <a:chOff x="6088063" y="-41275"/>
              <a:chExt cx="969963" cy="727075"/>
            </a:xfrm>
            <a:solidFill>
              <a:schemeClr val="bg1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0E463FB5-A63B-EA49-B604-D9E8D4DA26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8063" y="50800"/>
                <a:ext cx="969963" cy="544513"/>
              </a:xfrm>
              <a:custGeom>
                <a:avLst/>
                <a:gdLst>
                  <a:gd name="T0" fmla="*/ 128 w 257"/>
                  <a:gd name="T1" fmla="*/ 144 h 144"/>
                  <a:gd name="T2" fmla="*/ 1 w 257"/>
                  <a:gd name="T3" fmla="*/ 75 h 144"/>
                  <a:gd name="T4" fmla="*/ 1 w 257"/>
                  <a:gd name="T5" fmla="*/ 69 h 144"/>
                  <a:gd name="T6" fmla="*/ 128 w 257"/>
                  <a:gd name="T7" fmla="*/ 0 h 144"/>
                  <a:gd name="T8" fmla="*/ 255 w 257"/>
                  <a:gd name="T9" fmla="*/ 69 h 144"/>
                  <a:gd name="T10" fmla="*/ 255 w 257"/>
                  <a:gd name="T11" fmla="*/ 75 h 144"/>
                  <a:gd name="T12" fmla="*/ 128 w 257"/>
                  <a:gd name="T13" fmla="*/ 144 h 144"/>
                  <a:gd name="T14" fmla="*/ 10 w 257"/>
                  <a:gd name="T15" fmla="*/ 72 h 144"/>
                  <a:gd name="T16" fmla="*/ 128 w 257"/>
                  <a:gd name="T17" fmla="*/ 136 h 144"/>
                  <a:gd name="T18" fmla="*/ 247 w 257"/>
                  <a:gd name="T19" fmla="*/ 72 h 144"/>
                  <a:gd name="T20" fmla="*/ 128 w 257"/>
                  <a:gd name="T21" fmla="*/ 8 h 144"/>
                  <a:gd name="T22" fmla="*/ 10 w 257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44">
                    <a:moveTo>
                      <a:pt x="128" y="144"/>
                    </a:moveTo>
                    <a:cubicBezTo>
                      <a:pt x="63" y="144"/>
                      <a:pt x="4" y="77"/>
                      <a:pt x="1" y="75"/>
                    </a:cubicBezTo>
                    <a:cubicBezTo>
                      <a:pt x="0" y="73"/>
                      <a:pt x="0" y="71"/>
                      <a:pt x="1" y="69"/>
                    </a:cubicBezTo>
                    <a:cubicBezTo>
                      <a:pt x="4" y="66"/>
                      <a:pt x="63" y="0"/>
                      <a:pt x="128" y="0"/>
                    </a:cubicBezTo>
                    <a:cubicBezTo>
                      <a:pt x="193" y="0"/>
                      <a:pt x="253" y="66"/>
                      <a:pt x="255" y="69"/>
                    </a:cubicBezTo>
                    <a:cubicBezTo>
                      <a:pt x="257" y="71"/>
                      <a:pt x="257" y="73"/>
                      <a:pt x="255" y="75"/>
                    </a:cubicBezTo>
                    <a:cubicBezTo>
                      <a:pt x="253" y="77"/>
                      <a:pt x="193" y="144"/>
                      <a:pt x="128" y="144"/>
                    </a:cubicBezTo>
                    <a:close/>
                    <a:moveTo>
                      <a:pt x="10" y="72"/>
                    </a:moveTo>
                    <a:cubicBezTo>
                      <a:pt x="22" y="84"/>
                      <a:pt x="74" y="136"/>
                      <a:pt x="128" y="136"/>
                    </a:cubicBezTo>
                    <a:cubicBezTo>
                      <a:pt x="183" y="136"/>
                      <a:pt x="235" y="84"/>
                      <a:pt x="247" y="72"/>
                    </a:cubicBezTo>
                    <a:cubicBezTo>
                      <a:pt x="235" y="60"/>
                      <a:pt x="183" y="8"/>
                      <a:pt x="128" y="8"/>
                    </a:cubicBezTo>
                    <a:cubicBezTo>
                      <a:pt x="74" y="8"/>
                      <a:pt x="22" y="60"/>
                      <a:pt x="1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26855FF5-C132-CC4C-897E-408631096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-41275"/>
                <a:ext cx="482600" cy="212725"/>
              </a:xfrm>
              <a:custGeom>
                <a:avLst/>
                <a:gdLst>
                  <a:gd name="T0" fmla="*/ 128 w 128"/>
                  <a:gd name="T1" fmla="*/ 56 h 56"/>
                  <a:gd name="T2" fmla="*/ 105 w 128"/>
                  <a:gd name="T3" fmla="*/ 44 h 56"/>
                  <a:gd name="T4" fmla="*/ 0 w 128"/>
                  <a:gd name="T5" fmla="*/ 8 h 56"/>
                  <a:gd name="T6" fmla="*/ 0 w 128"/>
                  <a:gd name="T7" fmla="*/ 0 h 56"/>
                  <a:gd name="T8" fmla="*/ 109 w 128"/>
                  <a:gd name="T9" fmla="*/ 37 h 56"/>
                  <a:gd name="T10" fmla="*/ 128 w 128"/>
                  <a:gd name="T11" fmla="*/ 48 h 56"/>
                  <a:gd name="T12" fmla="*/ 128 w 12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128" y="56"/>
                    </a:moveTo>
                    <a:cubicBezTo>
                      <a:pt x="122" y="56"/>
                      <a:pt x="115" y="51"/>
                      <a:pt x="105" y="44"/>
                    </a:cubicBezTo>
                    <a:cubicBezTo>
                      <a:pt x="83" y="30"/>
                      <a:pt x="5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88" y="23"/>
                      <a:pt x="109" y="37"/>
                    </a:cubicBezTo>
                    <a:cubicBezTo>
                      <a:pt x="117" y="43"/>
                      <a:pt x="125" y="48"/>
                      <a:pt x="128" y="48"/>
                    </a:cubicBezTo>
                    <a:lnTo>
                      <a:pt x="1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129858FF-9BA8-964E-B9A1-168A7E78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474662"/>
                <a:ext cx="965200" cy="211138"/>
              </a:xfrm>
              <a:custGeom>
                <a:avLst/>
                <a:gdLst>
                  <a:gd name="T0" fmla="*/ 128 w 256"/>
                  <a:gd name="T1" fmla="*/ 56 h 56"/>
                  <a:gd name="T2" fmla="*/ 20 w 256"/>
                  <a:gd name="T3" fmla="*/ 18 h 56"/>
                  <a:gd name="T4" fmla="*/ 0 w 256"/>
                  <a:gd name="T5" fmla="*/ 8 h 56"/>
                  <a:gd name="T6" fmla="*/ 0 w 256"/>
                  <a:gd name="T7" fmla="*/ 0 h 56"/>
                  <a:gd name="T8" fmla="*/ 24 w 256"/>
                  <a:gd name="T9" fmla="*/ 12 h 56"/>
                  <a:gd name="T10" fmla="*/ 128 w 256"/>
                  <a:gd name="T11" fmla="*/ 48 h 56"/>
                  <a:gd name="T12" fmla="*/ 233 w 256"/>
                  <a:gd name="T13" fmla="*/ 12 h 56"/>
                  <a:gd name="T14" fmla="*/ 256 w 256"/>
                  <a:gd name="T15" fmla="*/ 0 h 56"/>
                  <a:gd name="T16" fmla="*/ 256 w 256"/>
                  <a:gd name="T17" fmla="*/ 8 h 56"/>
                  <a:gd name="T18" fmla="*/ 237 w 256"/>
                  <a:gd name="T19" fmla="*/ 18 h 56"/>
                  <a:gd name="T20" fmla="*/ 128 w 2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56">
                    <a:moveTo>
                      <a:pt x="128" y="56"/>
                    </a:moveTo>
                    <a:cubicBezTo>
                      <a:pt x="75" y="56"/>
                      <a:pt x="40" y="32"/>
                      <a:pt x="20" y="18"/>
                    </a:cubicBezTo>
                    <a:cubicBezTo>
                      <a:pt x="11" y="13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4" y="5"/>
                      <a:pt x="24" y="12"/>
                    </a:cubicBezTo>
                    <a:cubicBezTo>
                      <a:pt x="46" y="26"/>
                      <a:pt x="78" y="48"/>
                      <a:pt x="128" y="48"/>
                    </a:cubicBezTo>
                    <a:cubicBezTo>
                      <a:pt x="179" y="48"/>
                      <a:pt x="211" y="26"/>
                      <a:pt x="233" y="12"/>
                    </a:cubicBezTo>
                    <a:cubicBezTo>
                      <a:pt x="243" y="5"/>
                      <a:pt x="250" y="0"/>
                      <a:pt x="256" y="0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3" y="8"/>
                      <a:pt x="245" y="13"/>
                      <a:pt x="237" y="18"/>
                    </a:cubicBezTo>
                    <a:cubicBezTo>
                      <a:pt x="216" y="32"/>
                      <a:pt x="182" y="56"/>
                      <a:pt x="12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99AD3A7D-C342-EA45-AA6D-303A7712C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155575"/>
                <a:ext cx="334963" cy="333375"/>
              </a:xfrm>
              <a:custGeom>
                <a:avLst/>
                <a:gdLst>
                  <a:gd name="T0" fmla="*/ 44 w 89"/>
                  <a:gd name="T1" fmla="*/ 88 h 88"/>
                  <a:gd name="T2" fmla="*/ 0 w 89"/>
                  <a:gd name="T3" fmla="*/ 44 h 88"/>
                  <a:gd name="T4" fmla="*/ 5 w 89"/>
                  <a:gd name="T5" fmla="*/ 26 h 88"/>
                  <a:gd name="T6" fmla="*/ 9 w 89"/>
                  <a:gd name="T7" fmla="*/ 24 h 88"/>
                  <a:gd name="T8" fmla="*/ 13 w 89"/>
                  <a:gd name="T9" fmla="*/ 28 h 88"/>
                  <a:gd name="T10" fmla="*/ 28 w 89"/>
                  <a:gd name="T11" fmla="*/ 44 h 88"/>
                  <a:gd name="T12" fmla="*/ 44 w 89"/>
                  <a:gd name="T13" fmla="*/ 28 h 88"/>
                  <a:gd name="T14" fmla="*/ 28 w 89"/>
                  <a:gd name="T15" fmla="*/ 12 h 88"/>
                  <a:gd name="T16" fmla="*/ 24 w 89"/>
                  <a:gd name="T17" fmla="*/ 9 h 88"/>
                  <a:gd name="T18" fmla="*/ 27 w 89"/>
                  <a:gd name="T19" fmla="*/ 4 h 88"/>
                  <a:gd name="T20" fmla="*/ 44 w 89"/>
                  <a:gd name="T21" fmla="*/ 0 h 88"/>
                  <a:gd name="T22" fmla="*/ 89 w 89"/>
                  <a:gd name="T23" fmla="*/ 44 h 88"/>
                  <a:gd name="T24" fmla="*/ 44 w 89"/>
                  <a:gd name="T25" fmla="*/ 88 h 88"/>
                  <a:gd name="T26" fmla="*/ 9 w 89"/>
                  <a:gd name="T27" fmla="*/ 42 h 88"/>
                  <a:gd name="T28" fmla="*/ 9 w 89"/>
                  <a:gd name="T29" fmla="*/ 44 h 88"/>
                  <a:gd name="T30" fmla="*/ 44 w 89"/>
                  <a:gd name="T31" fmla="*/ 80 h 88"/>
                  <a:gd name="T32" fmla="*/ 80 w 89"/>
                  <a:gd name="T33" fmla="*/ 44 h 88"/>
                  <a:gd name="T34" fmla="*/ 44 w 89"/>
                  <a:gd name="T35" fmla="*/ 8 h 88"/>
                  <a:gd name="T36" fmla="*/ 42 w 89"/>
                  <a:gd name="T37" fmla="*/ 8 h 88"/>
                  <a:gd name="T38" fmla="*/ 53 w 89"/>
                  <a:gd name="T39" fmla="*/ 28 h 88"/>
                  <a:gd name="T40" fmla="*/ 28 w 89"/>
                  <a:gd name="T41" fmla="*/ 52 h 88"/>
                  <a:gd name="T42" fmla="*/ 9 w 89"/>
                  <a:gd name="T43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37"/>
                      <a:pt x="4" y="27"/>
                      <a:pt x="5" y="26"/>
                    </a:cubicBezTo>
                    <a:cubicBezTo>
                      <a:pt x="5" y="24"/>
                      <a:pt x="7" y="23"/>
                      <a:pt x="9" y="24"/>
                    </a:cubicBezTo>
                    <a:cubicBezTo>
                      <a:pt x="11" y="24"/>
                      <a:pt x="13" y="26"/>
                      <a:pt x="13" y="28"/>
                    </a:cubicBezTo>
                    <a:cubicBezTo>
                      <a:pt x="13" y="37"/>
                      <a:pt x="20" y="44"/>
                      <a:pt x="28" y="44"/>
                    </a:cubicBezTo>
                    <a:cubicBezTo>
                      <a:pt x="37" y="44"/>
                      <a:pt x="44" y="37"/>
                      <a:pt x="44" y="28"/>
                    </a:cubicBezTo>
                    <a:cubicBezTo>
                      <a:pt x="44" y="19"/>
                      <a:pt x="37" y="12"/>
                      <a:pt x="28" y="12"/>
                    </a:cubicBezTo>
                    <a:cubicBezTo>
                      <a:pt x="26" y="12"/>
                      <a:pt x="25" y="11"/>
                      <a:pt x="24" y="9"/>
                    </a:cubicBezTo>
                    <a:cubicBezTo>
                      <a:pt x="24" y="7"/>
                      <a:pt x="25" y="5"/>
                      <a:pt x="27" y="4"/>
                    </a:cubicBezTo>
                    <a:cubicBezTo>
                      <a:pt x="28" y="4"/>
                      <a:pt x="38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8"/>
                      <a:pt x="69" y="88"/>
                      <a:pt x="44" y="88"/>
                    </a:cubicBezTo>
                    <a:close/>
                    <a:moveTo>
                      <a:pt x="9" y="42"/>
                    </a:moveTo>
                    <a:cubicBezTo>
                      <a:pt x="9" y="43"/>
                      <a:pt x="9" y="43"/>
                      <a:pt x="9" y="44"/>
                    </a:cubicBezTo>
                    <a:cubicBezTo>
                      <a:pt x="9" y="64"/>
                      <a:pt x="25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9" y="13"/>
                      <a:pt x="53" y="20"/>
                      <a:pt x="53" y="28"/>
                    </a:cubicBezTo>
                    <a:cubicBezTo>
                      <a:pt x="53" y="41"/>
                      <a:pt x="42" y="52"/>
                      <a:pt x="28" y="52"/>
                    </a:cubicBezTo>
                    <a:cubicBezTo>
                      <a:pt x="20" y="52"/>
                      <a:pt x="13" y="48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xmlns="" id="{B6355157-4822-884D-9A8D-ECF0216CB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201" y="50800"/>
                <a:ext cx="542925" cy="544513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7" y="8"/>
                      <a:pt x="8" y="37"/>
                      <a:pt x="8" y="72"/>
                    </a:cubicBezTo>
                    <a:cubicBezTo>
                      <a:pt x="8" y="107"/>
                      <a:pt x="37" y="136"/>
                      <a:pt x="72" y="136"/>
                    </a:cubicBezTo>
                    <a:cubicBezTo>
                      <a:pt x="108" y="136"/>
                      <a:pt x="136" y="107"/>
                      <a:pt x="136" y="72"/>
                    </a:cubicBezTo>
                    <a:cubicBezTo>
                      <a:pt x="136" y="37"/>
                      <a:pt x="108" y="8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15A71E-AA49-5E4E-89A5-53B8A684A89E}"/>
              </a:ext>
            </a:extLst>
          </p:cNvPr>
          <p:cNvGrpSpPr/>
          <p:nvPr/>
        </p:nvGrpSpPr>
        <p:grpSpPr>
          <a:xfrm>
            <a:off x="12862098" y="5820114"/>
            <a:ext cx="830674" cy="830672"/>
            <a:chOff x="2882556" y="2211431"/>
            <a:chExt cx="1095932" cy="10959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EB262E6-1B2F-B343-9CC1-B5465B75154F}"/>
                </a:ext>
              </a:extLst>
            </p:cNvPr>
            <p:cNvSpPr/>
            <p:nvPr/>
          </p:nvSpPr>
          <p:spPr>
            <a:xfrm>
              <a:off x="2882556" y="22114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8D7DB99-3B3F-A645-ABB4-C8E8A34BC5C9}"/>
                </a:ext>
              </a:extLst>
            </p:cNvPr>
            <p:cNvGrpSpPr/>
            <p:nvPr/>
          </p:nvGrpSpPr>
          <p:grpSpPr>
            <a:xfrm>
              <a:off x="3123152" y="2301003"/>
              <a:ext cx="628128" cy="878803"/>
              <a:chOff x="3194051" y="549275"/>
              <a:chExt cx="692150" cy="968375"/>
            </a:xfrm>
            <a:solidFill>
              <a:schemeClr val="bg1"/>
            </a:solidFill>
          </p:grpSpPr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A89544D8-FCAF-174E-9572-E86892B1C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0651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40E51C48-FD39-C348-BD5C-22093A5E5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66837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B228009B-B913-034D-BAD0-D7AA9C04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42716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xmlns="" id="{B1AAE909-8432-5B4F-8EE7-61CEB220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1443037"/>
                <a:ext cx="149225" cy="74613"/>
              </a:xfrm>
              <a:custGeom>
                <a:avLst/>
                <a:gdLst>
                  <a:gd name="T0" fmla="*/ 36 w 40"/>
                  <a:gd name="T1" fmla="*/ 20 h 20"/>
                  <a:gd name="T2" fmla="*/ 4 w 40"/>
                  <a:gd name="T3" fmla="*/ 20 h 20"/>
                  <a:gd name="T4" fmla="*/ 0 w 40"/>
                  <a:gd name="T5" fmla="*/ 16 h 20"/>
                  <a:gd name="T6" fmla="*/ 0 w 40"/>
                  <a:gd name="T7" fmla="*/ 0 h 20"/>
                  <a:gd name="T8" fmla="*/ 8 w 40"/>
                  <a:gd name="T9" fmla="*/ 0 h 20"/>
                  <a:gd name="T10" fmla="*/ 8 w 40"/>
                  <a:gd name="T11" fmla="*/ 12 h 20"/>
                  <a:gd name="T12" fmla="*/ 32 w 40"/>
                  <a:gd name="T13" fmla="*/ 12 h 20"/>
                  <a:gd name="T14" fmla="*/ 32 w 40"/>
                  <a:gd name="T15" fmla="*/ 0 h 20"/>
                  <a:gd name="T16" fmla="*/ 40 w 40"/>
                  <a:gd name="T17" fmla="*/ 0 h 20"/>
                  <a:gd name="T18" fmla="*/ 40 w 40"/>
                  <a:gd name="T19" fmla="*/ 16 h 20"/>
                  <a:gd name="T20" fmla="*/ 36 w 4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0">
                    <a:moveTo>
                      <a:pt x="3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39" y="20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F726B2D7-703A-7C4A-9321-695208072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513" y="866775"/>
                <a:ext cx="28575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6366BE64-F3FF-2847-91BB-49173E2C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576" y="866775"/>
                <a:ext cx="30163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0F541536-2838-FF4B-8CEA-513B2659D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1" y="852487"/>
                <a:ext cx="2095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60D9577E-F06A-A84A-B01E-6D49F1A6D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1" y="1093787"/>
                <a:ext cx="1206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2E7A34D6-3BB1-5140-B5AB-BEA33D349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103346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0E43051F-F1AB-A040-BE43-061AE371C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73137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AF28682B-F588-7D40-BA84-2A7FAE18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1281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xmlns="" id="{8DA722BC-2BC2-B543-8F0F-77546C802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1" y="549275"/>
                <a:ext cx="692150" cy="893763"/>
              </a:xfrm>
              <a:custGeom>
                <a:avLst/>
                <a:gdLst>
                  <a:gd name="T0" fmla="*/ 44 w 184"/>
                  <a:gd name="T1" fmla="*/ 236 h 236"/>
                  <a:gd name="T2" fmla="*/ 44 w 184"/>
                  <a:gd name="T3" fmla="*/ 170 h 236"/>
                  <a:gd name="T4" fmla="*/ 0 w 184"/>
                  <a:gd name="T5" fmla="*/ 92 h 236"/>
                  <a:gd name="T6" fmla="*/ 92 w 184"/>
                  <a:gd name="T7" fmla="*/ 0 h 236"/>
                  <a:gd name="T8" fmla="*/ 184 w 184"/>
                  <a:gd name="T9" fmla="*/ 92 h 236"/>
                  <a:gd name="T10" fmla="*/ 140 w 184"/>
                  <a:gd name="T11" fmla="*/ 170 h 236"/>
                  <a:gd name="T12" fmla="*/ 140 w 184"/>
                  <a:gd name="T13" fmla="*/ 236 h 236"/>
                  <a:gd name="T14" fmla="*/ 132 w 184"/>
                  <a:gd name="T15" fmla="*/ 236 h 236"/>
                  <a:gd name="T16" fmla="*/ 132 w 184"/>
                  <a:gd name="T17" fmla="*/ 168 h 236"/>
                  <a:gd name="T18" fmla="*/ 134 w 184"/>
                  <a:gd name="T19" fmla="*/ 164 h 236"/>
                  <a:gd name="T20" fmla="*/ 176 w 184"/>
                  <a:gd name="T21" fmla="*/ 92 h 236"/>
                  <a:gd name="T22" fmla="*/ 92 w 184"/>
                  <a:gd name="T23" fmla="*/ 8 h 236"/>
                  <a:gd name="T24" fmla="*/ 8 w 184"/>
                  <a:gd name="T25" fmla="*/ 92 h 236"/>
                  <a:gd name="T26" fmla="*/ 50 w 184"/>
                  <a:gd name="T27" fmla="*/ 165 h 236"/>
                  <a:gd name="T28" fmla="*/ 52 w 184"/>
                  <a:gd name="T29" fmla="*/ 168 h 236"/>
                  <a:gd name="T30" fmla="*/ 52 w 184"/>
                  <a:gd name="T31" fmla="*/ 236 h 236"/>
                  <a:gd name="T32" fmla="*/ 44 w 184"/>
                  <a:gd name="T3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236">
                    <a:moveTo>
                      <a:pt x="44" y="236"/>
                    </a:moveTo>
                    <a:cubicBezTo>
                      <a:pt x="44" y="170"/>
                      <a:pt x="44" y="170"/>
                      <a:pt x="44" y="170"/>
                    </a:cubicBezTo>
                    <a:cubicBezTo>
                      <a:pt x="17" y="153"/>
                      <a:pt x="0" y="123"/>
                      <a:pt x="0" y="92"/>
                    </a:cubicBezTo>
                    <a:cubicBezTo>
                      <a:pt x="0" y="41"/>
                      <a:pt x="42" y="0"/>
                      <a:pt x="92" y="0"/>
                    </a:cubicBezTo>
                    <a:cubicBezTo>
                      <a:pt x="143" y="0"/>
                      <a:pt x="184" y="41"/>
                      <a:pt x="184" y="92"/>
                    </a:cubicBezTo>
                    <a:cubicBezTo>
                      <a:pt x="184" y="125"/>
                      <a:pt x="168" y="153"/>
                      <a:pt x="140" y="170"/>
                    </a:cubicBezTo>
                    <a:cubicBezTo>
                      <a:pt x="140" y="236"/>
                      <a:pt x="140" y="236"/>
                      <a:pt x="140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7"/>
                      <a:pt x="133" y="165"/>
                      <a:pt x="134" y="164"/>
                    </a:cubicBezTo>
                    <a:cubicBezTo>
                      <a:pt x="161" y="149"/>
                      <a:pt x="176" y="123"/>
                      <a:pt x="176" y="92"/>
                    </a:cubicBezTo>
                    <a:cubicBezTo>
                      <a:pt x="176" y="46"/>
                      <a:pt x="139" y="8"/>
                      <a:pt x="92" y="8"/>
                    </a:cubicBezTo>
                    <a:cubicBezTo>
                      <a:pt x="46" y="8"/>
                      <a:pt x="8" y="46"/>
                      <a:pt x="8" y="92"/>
                    </a:cubicBezTo>
                    <a:cubicBezTo>
                      <a:pt x="8" y="121"/>
                      <a:pt x="24" y="149"/>
                      <a:pt x="50" y="165"/>
                    </a:cubicBezTo>
                    <a:cubicBezTo>
                      <a:pt x="52" y="165"/>
                      <a:pt x="52" y="167"/>
                      <a:pt x="52" y="168"/>
                    </a:cubicBezTo>
                    <a:cubicBezTo>
                      <a:pt x="52" y="236"/>
                      <a:pt x="52" y="236"/>
                      <a:pt x="52" y="236"/>
                    </a:cubicBezTo>
                    <a:lnTo>
                      <a:pt x="44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xmlns="" id="{1AAF41F4-109D-2F4D-9BAD-43897729B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701675"/>
                <a:ext cx="390525" cy="342900"/>
              </a:xfrm>
              <a:custGeom>
                <a:avLst/>
                <a:gdLst>
                  <a:gd name="T0" fmla="*/ 87 w 104"/>
                  <a:gd name="T1" fmla="*/ 91 h 91"/>
                  <a:gd name="T2" fmla="*/ 82 w 104"/>
                  <a:gd name="T3" fmla="*/ 85 h 91"/>
                  <a:gd name="T4" fmla="*/ 96 w 104"/>
                  <a:gd name="T5" fmla="*/ 52 h 91"/>
                  <a:gd name="T6" fmla="*/ 52 w 104"/>
                  <a:gd name="T7" fmla="*/ 8 h 91"/>
                  <a:gd name="T8" fmla="*/ 8 w 104"/>
                  <a:gd name="T9" fmla="*/ 52 h 91"/>
                  <a:gd name="T10" fmla="*/ 23 w 104"/>
                  <a:gd name="T11" fmla="*/ 85 h 91"/>
                  <a:gd name="T12" fmla="*/ 18 w 104"/>
                  <a:gd name="T13" fmla="*/ 91 h 91"/>
                  <a:gd name="T14" fmla="*/ 0 w 104"/>
                  <a:gd name="T15" fmla="*/ 52 h 91"/>
                  <a:gd name="T16" fmla="*/ 52 w 104"/>
                  <a:gd name="T17" fmla="*/ 0 h 91"/>
                  <a:gd name="T18" fmla="*/ 104 w 104"/>
                  <a:gd name="T19" fmla="*/ 52 h 91"/>
                  <a:gd name="T20" fmla="*/ 87 w 10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91">
                    <a:moveTo>
                      <a:pt x="87" y="91"/>
                    </a:moveTo>
                    <a:cubicBezTo>
                      <a:pt x="82" y="85"/>
                      <a:pt x="82" y="85"/>
                      <a:pt x="82" y="85"/>
                    </a:cubicBezTo>
                    <a:cubicBezTo>
                      <a:pt x="91" y="76"/>
                      <a:pt x="96" y="64"/>
                      <a:pt x="96" y="52"/>
                    </a:cubicBezTo>
                    <a:cubicBezTo>
                      <a:pt x="96" y="28"/>
                      <a:pt x="77" y="8"/>
                      <a:pt x="52" y="8"/>
                    </a:cubicBezTo>
                    <a:cubicBezTo>
                      <a:pt x="28" y="8"/>
                      <a:pt x="8" y="28"/>
                      <a:pt x="8" y="52"/>
                    </a:cubicBezTo>
                    <a:cubicBezTo>
                      <a:pt x="8" y="64"/>
                      <a:pt x="14" y="76"/>
                      <a:pt x="23" y="85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7" y="81"/>
                      <a:pt x="0" y="67"/>
                      <a:pt x="0" y="52"/>
                    </a:cubicBezTo>
                    <a:cubicBezTo>
                      <a:pt x="0" y="23"/>
                      <a:pt x="24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67"/>
                      <a:pt x="98" y="81"/>
                      <a:pt x="8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60B4F84-FB80-054F-AA71-CC93B5EF940D}"/>
              </a:ext>
            </a:extLst>
          </p:cNvPr>
          <p:cNvGrpSpPr/>
          <p:nvPr/>
        </p:nvGrpSpPr>
        <p:grpSpPr>
          <a:xfrm>
            <a:off x="557677" y="1484176"/>
            <a:ext cx="1707540" cy="1707536"/>
            <a:chOff x="4802557" y="2038831"/>
            <a:chExt cx="1095932" cy="109593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1EC8253-4E77-A948-B0A5-89C89B8D788B}"/>
                </a:ext>
              </a:extLst>
            </p:cNvPr>
            <p:cNvSpPr/>
            <p:nvPr/>
          </p:nvSpPr>
          <p:spPr>
            <a:xfrm>
              <a:off x="4802557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4DBEAD4-F9B9-3744-9A5D-51CB8AD9C4BE}"/>
                </a:ext>
              </a:extLst>
            </p:cNvPr>
            <p:cNvGrpSpPr/>
            <p:nvPr/>
          </p:nvGrpSpPr>
          <p:grpSpPr>
            <a:xfrm>
              <a:off x="5031136" y="2211431"/>
              <a:ext cx="638775" cy="635649"/>
              <a:chOff x="1308101" y="701675"/>
              <a:chExt cx="973138" cy="968375"/>
            </a:xfrm>
            <a:solidFill>
              <a:schemeClr val="bg1"/>
            </a:solidFill>
          </p:grpSpPr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xmlns="" id="{4F87B1F6-8D04-C848-8477-EECAB58CE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6" y="701675"/>
                <a:ext cx="90488" cy="725488"/>
              </a:xfrm>
              <a:custGeom>
                <a:avLst/>
                <a:gdLst>
                  <a:gd name="T0" fmla="*/ 24 w 24"/>
                  <a:gd name="T1" fmla="*/ 192 h 192"/>
                  <a:gd name="T2" fmla="*/ 16 w 24"/>
                  <a:gd name="T3" fmla="*/ 192 h 192"/>
                  <a:gd name="T4" fmla="*/ 16 w 24"/>
                  <a:gd name="T5" fmla="*/ 8 h 192"/>
                  <a:gd name="T6" fmla="*/ 8 w 24"/>
                  <a:gd name="T7" fmla="*/ 8 h 192"/>
                  <a:gd name="T8" fmla="*/ 8 w 24"/>
                  <a:gd name="T9" fmla="*/ 192 h 192"/>
                  <a:gd name="T10" fmla="*/ 0 w 24"/>
                  <a:gd name="T11" fmla="*/ 192 h 192"/>
                  <a:gd name="T12" fmla="*/ 0 w 24"/>
                  <a:gd name="T13" fmla="*/ 4 h 192"/>
                  <a:gd name="T14" fmla="*/ 4 w 24"/>
                  <a:gd name="T15" fmla="*/ 0 h 192"/>
                  <a:gd name="T16" fmla="*/ 20 w 24"/>
                  <a:gd name="T17" fmla="*/ 0 h 192"/>
                  <a:gd name="T18" fmla="*/ 24 w 24"/>
                  <a:gd name="T19" fmla="*/ 4 h 192"/>
                  <a:gd name="T20" fmla="*/ 24 w 24"/>
                  <a:gd name="T2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2">
                    <a:moveTo>
                      <a:pt x="24" y="192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lnTo>
                      <a:pt x="24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xmlns="" id="{69C00070-7348-5149-B18C-0A512E6E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101" y="1397000"/>
                <a:ext cx="973138" cy="273050"/>
              </a:xfrm>
              <a:custGeom>
                <a:avLst/>
                <a:gdLst>
                  <a:gd name="T0" fmla="*/ 253 w 258"/>
                  <a:gd name="T1" fmla="*/ 72 h 72"/>
                  <a:gd name="T2" fmla="*/ 251 w 258"/>
                  <a:gd name="T3" fmla="*/ 71 h 72"/>
                  <a:gd name="T4" fmla="*/ 129 w 258"/>
                  <a:gd name="T5" fmla="*/ 8 h 72"/>
                  <a:gd name="T6" fmla="*/ 7 w 258"/>
                  <a:gd name="T7" fmla="*/ 71 h 72"/>
                  <a:gd name="T8" fmla="*/ 1 w 258"/>
                  <a:gd name="T9" fmla="*/ 70 h 72"/>
                  <a:gd name="T10" fmla="*/ 3 w 258"/>
                  <a:gd name="T11" fmla="*/ 64 h 72"/>
                  <a:gd name="T12" fmla="*/ 127 w 258"/>
                  <a:gd name="T13" fmla="*/ 0 h 72"/>
                  <a:gd name="T14" fmla="*/ 131 w 258"/>
                  <a:gd name="T15" fmla="*/ 0 h 72"/>
                  <a:gd name="T16" fmla="*/ 255 w 258"/>
                  <a:gd name="T17" fmla="*/ 64 h 72"/>
                  <a:gd name="T18" fmla="*/ 257 w 258"/>
                  <a:gd name="T19" fmla="*/ 70 h 72"/>
                  <a:gd name="T20" fmla="*/ 253 w 258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72">
                    <a:moveTo>
                      <a:pt x="253" y="72"/>
                    </a:moveTo>
                    <a:cubicBezTo>
                      <a:pt x="252" y="72"/>
                      <a:pt x="252" y="72"/>
                      <a:pt x="251" y="71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5" y="72"/>
                      <a:pt x="2" y="72"/>
                      <a:pt x="1" y="70"/>
                    </a:cubicBezTo>
                    <a:cubicBezTo>
                      <a:pt x="0" y="68"/>
                      <a:pt x="1" y="65"/>
                      <a:pt x="3" y="6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8" y="0"/>
                      <a:pt x="130" y="0"/>
                      <a:pt x="131" y="0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7" y="65"/>
                      <a:pt x="258" y="68"/>
                      <a:pt x="257" y="70"/>
                    </a:cubicBezTo>
                    <a:cubicBezTo>
                      <a:pt x="256" y="71"/>
                      <a:pt x="254" y="72"/>
                      <a:pt x="25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xmlns="" id="{5F2B0892-4365-D940-8CC9-C93382836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806450"/>
                <a:ext cx="376238" cy="242888"/>
              </a:xfrm>
              <a:custGeom>
                <a:avLst/>
                <a:gdLst>
                  <a:gd name="T0" fmla="*/ 96 w 100"/>
                  <a:gd name="T1" fmla="*/ 64 h 64"/>
                  <a:gd name="T2" fmla="*/ 24 w 100"/>
                  <a:gd name="T3" fmla="*/ 64 h 64"/>
                  <a:gd name="T4" fmla="*/ 20 w 100"/>
                  <a:gd name="T5" fmla="*/ 61 h 64"/>
                  <a:gd name="T6" fmla="*/ 21 w 100"/>
                  <a:gd name="T7" fmla="*/ 57 h 64"/>
                  <a:gd name="T8" fmla="*/ 34 w 100"/>
                  <a:gd name="T9" fmla="*/ 44 h 64"/>
                  <a:gd name="T10" fmla="*/ 0 w 100"/>
                  <a:gd name="T11" fmla="*/ 44 h 64"/>
                  <a:gd name="T12" fmla="*/ 0 w 100"/>
                  <a:gd name="T13" fmla="*/ 36 h 64"/>
                  <a:gd name="T14" fmla="*/ 44 w 100"/>
                  <a:gd name="T15" fmla="*/ 36 h 64"/>
                  <a:gd name="T16" fmla="*/ 48 w 100"/>
                  <a:gd name="T17" fmla="*/ 38 h 64"/>
                  <a:gd name="T18" fmla="*/ 47 w 100"/>
                  <a:gd name="T19" fmla="*/ 43 h 64"/>
                  <a:gd name="T20" fmla="*/ 34 w 100"/>
                  <a:gd name="T21" fmla="*/ 56 h 64"/>
                  <a:gd name="T22" fmla="*/ 86 w 100"/>
                  <a:gd name="T23" fmla="*/ 56 h 64"/>
                  <a:gd name="T24" fmla="*/ 65 w 100"/>
                  <a:gd name="T25" fmla="*/ 35 h 64"/>
                  <a:gd name="T26" fmla="*/ 65 w 100"/>
                  <a:gd name="T27" fmla="*/ 29 h 64"/>
                  <a:gd name="T28" fmla="*/ 86 w 100"/>
                  <a:gd name="T29" fmla="*/ 8 h 64"/>
                  <a:gd name="T30" fmla="*/ 56 w 100"/>
                  <a:gd name="T31" fmla="*/ 8 h 64"/>
                  <a:gd name="T32" fmla="*/ 56 w 100"/>
                  <a:gd name="T33" fmla="*/ 0 h 64"/>
                  <a:gd name="T34" fmla="*/ 96 w 100"/>
                  <a:gd name="T35" fmla="*/ 0 h 64"/>
                  <a:gd name="T36" fmla="*/ 100 w 100"/>
                  <a:gd name="T37" fmla="*/ 2 h 64"/>
                  <a:gd name="T38" fmla="*/ 99 w 100"/>
                  <a:gd name="T39" fmla="*/ 7 h 64"/>
                  <a:gd name="T40" fmla="*/ 74 w 100"/>
                  <a:gd name="T41" fmla="*/ 32 h 64"/>
                  <a:gd name="T42" fmla="*/ 99 w 100"/>
                  <a:gd name="T43" fmla="*/ 57 h 64"/>
                  <a:gd name="T44" fmla="*/ 100 w 100"/>
                  <a:gd name="T45" fmla="*/ 61 h 64"/>
                  <a:gd name="T46" fmla="*/ 96 w 100"/>
                  <a:gd name="T4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4">
                    <a:moveTo>
                      <a:pt x="96" y="64"/>
                    </a:moveTo>
                    <a:cubicBezTo>
                      <a:pt x="24" y="64"/>
                      <a:pt x="24" y="64"/>
                      <a:pt x="24" y="64"/>
                    </a:cubicBezTo>
                    <a:cubicBezTo>
                      <a:pt x="22" y="64"/>
                      <a:pt x="21" y="63"/>
                      <a:pt x="20" y="61"/>
                    </a:cubicBezTo>
                    <a:cubicBezTo>
                      <a:pt x="20" y="60"/>
                      <a:pt x="20" y="58"/>
                      <a:pt x="21" y="5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6"/>
                      <a:pt x="47" y="37"/>
                      <a:pt x="48" y="38"/>
                    </a:cubicBezTo>
                    <a:cubicBezTo>
                      <a:pt x="48" y="40"/>
                      <a:pt x="48" y="42"/>
                      <a:pt x="47" y="43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4" y="33"/>
                      <a:pt x="64" y="31"/>
                      <a:pt x="65" y="2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8" y="0"/>
                      <a:pt x="99" y="1"/>
                      <a:pt x="100" y="2"/>
                    </a:cubicBezTo>
                    <a:cubicBezTo>
                      <a:pt x="100" y="4"/>
                      <a:pt x="100" y="6"/>
                      <a:pt x="99" y="7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0" y="58"/>
                      <a:pt x="100" y="60"/>
                      <a:pt x="100" y="61"/>
                    </a:cubicBezTo>
                    <a:cubicBezTo>
                      <a:pt x="99" y="63"/>
                      <a:pt x="98" y="64"/>
                      <a:pt x="9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xmlns="" id="{B0260280-605C-6241-8BE1-757C1447A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762000"/>
                <a:ext cx="179388" cy="196850"/>
              </a:xfrm>
              <a:custGeom>
                <a:avLst/>
                <a:gdLst>
                  <a:gd name="T0" fmla="*/ 48 w 48"/>
                  <a:gd name="T1" fmla="*/ 52 h 52"/>
                  <a:gd name="T2" fmla="*/ 40 w 48"/>
                  <a:gd name="T3" fmla="*/ 52 h 52"/>
                  <a:gd name="T4" fmla="*/ 40 w 48"/>
                  <a:gd name="T5" fmla="*/ 8 h 52"/>
                  <a:gd name="T6" fmla="*/ 0 w 48"/>
                  <a:gd name="T7" fmla="*/ 8 h 52"/>
                  <a:gd name="T8" fmla="*/ 0 w 48"/>
                  <a:gd name="T9" fmla="*/ 0 h 52"/>
                  <a:gd name="T10" fmla="*/ 44 w 48"/>
                  <a:gd name="T11" fmla="*/ 0 h 52"/>
                  <a:gd name="T12" fmla="*/ 48 w 48"/>
                  <a:gd name="T13" fmla="*/ 4 h 52"/>
                  <a:gd name="T14" fmla="*/ 48 w 48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48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lnTo>
                      <a:pt x="4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3">
                <a:extLst>
                  <a:ext uri="{FF2B5EF4-FFF2-40B4-BE49-F238E27FC236}">
                    <a16:creationId xmlns:a16="http://schemas.microsoft.com/office/drawing/2014/main" xmlns="" id="{139A72A1-2AE7-C244-AE28-A40323E4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238" y="958850"/>
                <a:ext cx="3016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xmlns="" id="{16B8638F-B53B-8049-8048-BCEA8CE5E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1503362"/>
                <a:ext cx="392113" cy="90488"/>
              </a:xfrm>
              <a:custGeom>
                <a:avLst/>
                <a:gdLst>
                  <a:gd name="T0" fmla="*/ 52 w 104"/>
                  <a:gd name="T1" fmla="*/ 24 h 24"/>
                  <a:gd name="T2" fmla="*/ 0 w 104"/>
                  <a:gd name="T3" fmla="*/ 0 h 24"/>
                  <a:gd name="T4" fmla="*/ 8 w 104"/>
                  <a:gd name="T5" fmla="*/ 0 h 24"/>
                  <a:gd name="T6" fmla="*/ 52 w 104"/>
                  <a:gd name="T7" fmla="*/ 16 h 24"/>
                  <a:gd name="T8" fmla="*/ 96 w 104"/>
                  <a:gd name="T9" fmla="*/ 0 h 24"/>
                  <a:gd name="T10" fmla="*/ 104 w 104"/>
                  <a:gd name="T11" fmla="*/ 0 h 24"/>
                  <a:gd name="T12" fmla="*/ 52 w 10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4">
                    <a:moveTo>
                      <a:pt x="52" y="24"/>
                    </a:moveTo>
                    <a:cubicBezTo>
                      <a:pt x="22" y="24"/>
                      <a:pt x="0" y="14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"/>
                      <a:pt x="27" y="16"/>
                      <a:pt x="52" y="16"/>
                    </a:cubicBezTo>
                    <a:cubicBezTo>
                      <a:pt x="77" y="16"/>
                      <a:pt x="96" y="7"/>
                      <a:pt x="9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14"/>
                      <a:pt x="82" y="24"/>
                      <a:pt x="5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4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5ADC6-A60C-C249-B5F8-C8504EB2C162}"/>
              </a:ext>
            </a:extLst>
          </p:cNvPr>
          <p:cNvSpPr/>
          <p:nvPr/>
        </p:nvSpPr>
        <p:spPr>
          <a:xfrm>
            <a:off x="-222739" y="5627078"/>
            <a:ext cx="3001107" cy="141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0B761B-8EC2-5145-9965-9F2FC4BB7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94FFF5F-BDA1-E044-982A-267C490B7496}"/>
              </a:ext>
            </a:extLst>
          </p:cNvPr>
          <p:cNvGrpSpPr/>
          <p:nvPr/>
        </p:nvGrpSpPr>
        <p:grpSpPr>
          <a:xfrm>
            <a:off x="12938574" y="4572784"/>
            <a:ext cx="830674" cy="830672"/>
            <a:chOff x="7050391" y="2038831"/>
            <a:chExt cx="1095932" cy="10959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CE2CF13-6B02-0C49-8CB7-E5CCC4BF4676}"/>
                </a:ext>
              </a:extLst>
            </p:cNvPr>
            <p:cNvSpPr/>
            <p:nvPr/>
          </p:nvSpPr>
          <p:spPr>
            <a:xfrm>
              <a:off x="7050391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34486DA-0AC6-0B41-84BD-86B84C0ABCCC}"/>
                </a:ext>
              </a:extLst>
            </p:cNvPr>
            <p:cNvGrpSpPr/>
            <p:nvPr/>
          </p:nvGrpSpPr>
          <p:grpSpPr>
            <a:xfrm>
              <a:off x="7187396" y="2278744"/>
              <a:ext cx="821922" cy="616104"/>
              <a:chOff x="6088063" y="-41275"/>
              <a:chExt cx="969963" cy="727075"/>
            </a:xfrm>
            <a:solidFill>
              <a:schemeClr val="bg1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0E463FB5-A63B-EA49-B604-D9E8D4DA26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8063" y="50800"/>
                <a:ext cx="969963" cy="544513"/>
              </a:xfrm>
              <a:custGeom>
                <a:avLst/>
                <a:gdLst>
                  <a:gd name="T0" fmla="*/ 128 w 257"/>
                  <a:gd name="T1" fmla="*/ 144 h 144"/>
                  <a:gd name="T2" fmla="*/ 1 w 257"/>
                  <a:gd name="T3" fmla="*/ 75 h 144"/>
                  <a:gd name="T4" fmla="*/ 1 w 257"/>
                  <a:gd name="T5" fmla="*/ 69 h 144"/>
                  <a:gd name="T6" fmla="*/ 128 w 257"/>
                  <a:gd name="T7" fmla="*/ 0 h 144"/>
                  <a:gd name="T8" fmla="*/ 255 w 257"/>
                  <a:gd name="T9" fmla="*/ 69 h 144"/>
                  <a:gd name="T10" fmla="*/ 255 w 257"/>
                  <a:gd name="T11" fmla="*/ 75 h 144"/>
                  <a:gd name="T12" fmla="*/ 128 w 257"/>
                  <a:gd name="T13" fmla="*/ 144 h 144"/>
                  <a:gd name="T14" fmla="*/ 10 w 257"/>
                  <a:gd name="T15" fmla="*/ 72 h 144"/>
                  <a:gd name="T16" fmla="*/ 128 w 257"/>
                  <a:gd name="T17" fmla="*/ 136 h 144"/>
                  <a:gd name="T18" fmla="*/ 247 w 257"/>
                  <a:gd name="T19" fmla="*/ 72 h 144"/>
                  <a:gd name="T20" fmla="*/ 128 w 257"/>
                  <a:gd name="T21" fmla="*/ 8 h 144"/>
                  <a:gd name="T22" fmla="*/ 10 w 257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44">
                    <a:moveTo>
                      <a:pt x="128" y="144"/>
                    </a:moveTo>
                    <a:cubicBezTo>
                      <a:pt x="63" y="144"/>
                      <a:pt x="4" y="77"/>
                      <a:pt x="1" y="75"/>
                    </a:cubicBezTo>
                    <a:cubicBezTo>
                      <a:pt x="0" y="73"/>
                      <a:pt x="0" y="71"/>
                      <a:pt x="1" y="69"/>
                    </a:cubicBezTo>
                    <a:cubicBezTo>
                      <a:pt x="4" y="66"/>
                      <a:pt x="63" y="0"/>
                      <a:pt x="128" y="0"/>
                    </a:cubicBezTo>
                    <a:cubicBezTo>
                      <a:pt x="193" y="0"/>
                      <a:pt x="253" y="66"/>
                      <a:pt x="255" y="69"/>
                    </a:cubicBezTo>
                    <a:cubicBezTo>
                      <a:pt x="257" y="71"/>
                      <a:pt x="257" y="73"/>
                      <a:pt x="255" y="75"/>
                    </a:cubicBezTo>
                    <a:cubicBezTo>
                      <a:pt x="253" y="77"/>
                      <a:pt x="193" y="144"/>
                      <a:pt x="128" y="144"/>
                    </a:cubicBezTo>
                    <a:close/>
                    <a:moveTo>
                      <a:pt x="10" y="72"/>
                    </a:moveTo>
                    <a:cubicBezTo>
                      <a:pt x="22" y="84"/>
                      <a:pt x="74" y="136"/>
                      <a:pt x="128" y="136"/>
                    </a:cubicBezTo>
                    <a:cubicBezTo>
                      <a:pt x="183" y="136"/>
                      <a:pt x="235" y="84"/>
                      <a:pt x="247" y="72"/>
                    </a:cubicBezTo>
                    <a:cubicBezTo>
                      <a:pt x="235" y="60"/>
                      <a:pt x="183" y="8"/>
                      <a:pt x="128" y="8"/>
                    </a:cubicBezTo>
                    <a:cubicBezTo>
                      <a:pt x="74" y="8"/>
                      <a:pt x="22" y="60"/>
                      <a:pt x="1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26855FF5-C132-CC4C-897E-408631096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-41275"/>
                <a:ext cx="482600" cy="212725"/>
              </a:xfrm>
              <a:custGeom>
                <a:avLst/>
                <a:gdLst>
                  <a:gd name="T0" fmla="*/ 128 w 128"/>
                  <a:gd name="T1" fmla="*/ 56 h 56"/>
                  <a:gd name="T2" fmla="*/ 105 w 128"/>
                  <a:gd name="T3" fmla="*/ 44 h 56"/>
                  <a:gd name="T4" fmla="*/ 0 w 128"/>
                  <a:gd name="T5" fmla="*/ 8 h 56"/>
                  <a:gd name="T6" fmla="*/ 0 w 128"/>
                  <a:gd name="T7" fmla="*/ 0 h 56"/>
                  <a:gd name="T8" fmla="*/ 109 w 128"/>
                  <a:gd name="T9" fmla="*/ 37 h 56"/>
                  <a:gd name="T10" fmla="*/ 128 w 128"/>
                  <a:gd name="T11" fmla="*/ 48 h 56"/>
                  <a:gd name="T12" fmla="*/ 128 w 12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128" y="56"/>
                    </a:moveTo>
                    <a:cubicBezTo>
                      <a:pt x="122" y="56"/>
                      <a:pt x="115" y="51"/>
                      <a:pt x="105" y="44"/>
                    </a:cubicBezTo>
                    <a:cubicBezTo>
                      <a:pt x="83" y="30"/>
                      <a:pt x="5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88" y="23"/>
                      <a:pt x="109" y="37"/>
                    </a:cubicBezTo>
                    <a:cubicBezTo>
                      <a:pt x="117" y="43"/>
                      <a:pt x="125" y="48"/>
                      <a:pt x="128" y="48"/>
                    </a:cubicBezTo>
                    <a:lnTo>
                      <a:pt x="1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129858FF-9BA8-964E-B9A1-168A7E78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474662"/>
                <a:ext cx="965200" cy="211138"/>
              </a:xfrm>
              <a:custGeom>
                <a:avLst/>
                <a:gdLst>
                  <a:gd name="T0" fmla="*/ 128 w 256"/>
                  <a:gd name="T1" fmla="*/ 56 h 56"/>
                  <a:gd name="T2" fmla="*/ 20 w 256"/>
                  <a:gd name="T3" fmla="*/ 18 h 56"/>
                  <a:gd name="T4" fmla="*/ 0 w 256"/>
                  <a:gd name="T5" fmla="*/ 8 h 56"/>
                  <a:gd name="T6" fmla="*/ 0 w 256"/>
                  <a:gd name="T7" fmla="*/ 0 h 56"/>
                  <a:gd name="T8" fmla="*/ 24 w 256"/>
                  <a:gd name="T9" fmla="*/ 12 h 56"/>
                  <a:gd name="T10" fmla="*/ 128 w 256"/>
                  <a:gd name="T11" fmla="*/ 48 h 56"/>
                  <a:gd name="T12" fmla="*/ 233 w 256"/>
                  <a:gd name="T13" fmla="*/ 12 h 56"/>
                  <a:gd name="T14" fmla="*/ 256 w 256"/>
                  <a:gd name="T15" fmla="*/ 0 h 56"/>
                  <a:gd name="T16" fmla="*/ 256 w 256"/>
                  <a:gd name="T17" fmla="*/ 8 h 56"/>
                  <a:gd name="T18" fmla="*/ 237 w 256"/>
                  <a:gd name="T19" fmla="*/ 18 h 56"/>
                  <a:gd name="T20" fmla="*/ 128 w 2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56">
                    <a:moveTo>
                      <a:pt x="128" y="56"/>
                    </a:moveTo>
                    <a:cubicBezTo>
                      <a:pt x="75" y="56"/>
                      <a:pt x="40" y="32"/>
                      <a:pt x="20" y="18"/>
                    </a:cubicBezTo>
                    <a:cubicBezTo>
                      <a:pt x="11" y="13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4" y="5"/>
                      <a:pt x="24" y="12"/>
                    </a:cubicBezTo>
                    <a:cubicBezTo>
                      <a:pt x="46" y="26"/>
                      <a:pt x="78" y="48"/>
                      <a:pt x="128" y="48"/>
                    </a:cubicBezTo>
                    <a:cubicBezTo>
                      <a:pt x="179" y="48"/>
                      <a:pt x="211" y="26"/>
                      <a:pt x="233" y="12"/>
                    </a:cubicBezTo>
                    <a:cubicBezTo>
                      <a:pt x="243" y="5"/>
                      <a:pt x="250" y="0"/>
                      <a:pt x="256" y="0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3" y="8"/>
                      <a:pt x="245" y="13"/>
                      <a:pt x="237" y="18"/>
                    </a:cubicBezTo>
                    <a:cubicBezTo>
                      <a:pt x="216" y="32"/>
                      <a:pt x="182" y="56"/>
                      <a:pt x="12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99AD3A7D-C342-EA45-AA6D-303A7712C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155575"/>
                <a:ext cx="334963" cy="333375"/>
              </a:xfrm>
              <a:custGeom>
                <a:avLst/>
                <a:gdLst>
                  <a:gd name="T0" fmla="*/ 44 w 89"/>
                  <a:gd name="T1" fmla="*/ 88 h 88"/>
                  <a:gd name="T2" fmla="*/ 0 w 89"/>
                  <a:gd name="T3" fmla="*/ 44 h 88"/>
                  <a:gd name="T4" fmla="*/ 5 w 89"/>
                  <a:gd name="T5" fmla="*/ 26 h 88"/>
                  <a:gd name="T6" fmla="*/ 9 w 89"/>
                  <a:gd name="T7" fmla="*/ 24 h 88"/>
                  <a:gd name="T8" fmla="*/ 13 w 89"/>
                  <a:gd name="T9" fmla="*/ 28 h 88"/>
                  <a:gd name="T10" fmla="*/ 28 w 89"/>
                  <a:gd name="T11" fmla="*/ 44 h 88"/>
                  <a:gd name="T12" fmla="*/ 44 w 89"/>
                  <a:gd name="T13" fmla="*/ 28 h 88"/>
                  <a:gd name="T14" fmla="*/ 28 w 89"/>
                  <a:gd name="T15" fmla="*/ 12 h 88"/>
                  <a:gd name="T16" fmla="*/ 24 w 89"/>
                  <a:gd name="T17" fmla="*/ 9 h 88"/>
                  <a:gd name="T18" fmla="*/ 27 w 89"/>
                  <a:gd name="T19" fmla="*/ 4 h 88"/>
                  <a:gd name="T20" fmla="*/ 44 w 89"/>
                  <a:gd name="T21" fmla="*/ 0 h 88"/>
                  <a:gd name="T22" fmla="*/ 89 w 89"/>
                  <a:gd name="T23" fmla="*/ 44 h 88"/>
                  <a:gd name="T24" fmla="*/ 44 w 89"/>
                  <a:gd name="T25" fmla="*/ 88 h 88"/>
                  <a:gd name="T26" fmla="*/ 9 w 89"/>
                  <a:gd name="T27" fmla="*/ 42 h 88"/>
                  <a:gd name="T28" fmla="*/ 9 w 89"/>
                  <a:gd name="T29" fmla="*/ 44 h 88"/>
                  <a:gd name="T30" fmla="*/ 44 w 89"/>
                  <a:gd name="T31" fmla="*/ 80 h 88"/>
                  <a:gd name="T32" fmla="*/ 80 w 89"/>
                  <a:gd name="T33" fmla="*/ 44 h 88"/>
                  <a:gd name="T34" fmla="*/ 44 w 89"/>
                  <a:gd name="T35" fmla="*/ 8 h 88"/>
                  <a:gd name="T36" fmla="*/ 42 w 89"/>
                  <a:gd name="T37" fmla="*/ 8 h 88"/>
                  <a:gd name="T38" fmla="*/ 53 w 89"/>
                  <a:gd name="T39" fmla="*/ 28 h 88"/>
                  <a:gd name="T40" fmla="*/ 28 w 89"/>
                  <a:gd name="T41" fmla="*/ 52 h 88"/>
                  <a:gd name="T42" fmla="*/ 9 w 89"/>
                  <a:gd name="T43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37"/>
                      <a:pt x="4" y="27"/>
                      <a:pt x="5" y="26"/>
                    </a:cubicBezTo>
                    <a:cubicBezTo>
                      <a:pt x="5" y="24"/>
                      <a:pt x="7" y="23"/>
                      <a:pt x="9" y="24"/>
                    </a:cubicBezTo>
                    <a:cubicBezTo>
                      <a:pt x="11" y="24"/>
                      <a:pt x="13" y="26"/>
                      <a:pt x="13" y="28"/>
                    </a:cubicBezTo>
                    <a:cubicBezTo>
                      <a:pt x="13" y="37"/>
                      <a:pt x="20" y="44"/>
                      <a:pt x="28" y="44"/>
                    </a:cubicBezTo>
                    <a:cubicBezTo>
                      <a:pt x="37" y="44"/>
                      <a:pt x="44" y="37"/>
                      <a:pt x="44" y="28"/>
                    </a:cubicBezTo>
                    <a:cubicBezTo>
                      <a:pt x="44" y="19"/>
                      <a:pt x="37" y="12"/>
                      <a:pt x="28" y="12"/>
                    </a:cubicBezTo>
                    <a:cubicBezTo>
                      <a:pt x="26" y="12"/>
                      <a:pt x="25" y="11"/>
                      <a:pt x="24" y="9"/>
                    </a:cubicBezTo>
                    <a:cubicBezTo>
                      <a:pt x="24" y="7"/>
                      <a:pt x="25" y="5"/>
                      <a:pt x="27" y="4"/>
                    </a:cubicBezTo>
                    <a:cubicBezTo>
                      <a:pt x="28" y="4"/>
                      <a:pt x="38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8"/>
                      <a:pt x="69" y="88"/>
                      <a:pt x="44" y="88"/>
                    </a:cubicBezTo>
                    <a:close/>
                    <a:moveTo>
                      <a:pt x="9" y="42"/>
                    </a:moveTo>
                    <a:cubicBezTo>
                      <a:pt x="9" y="43"/>
                      <a:pt x="9" y="43"/>
                      <a:pt x="9" y="44"/>
                    </a:cubicBezTo>
                    <a:cubicBezTo>
                      <a:pt x="9" y="64"/>
                      <a:pt x="25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9" y="13"/>
                      <a:pt x="53" y="20"/>
                      <a:pt x="53" y="28"/>
                    </a:cubicBezTo>
                    <a:cubicBezTo>
                      <a:pt x="53" y="41"/>
                      <a:pt x="42" y="52"/>
                      <a:pt x="28" y="52"/>
                    </a:cubicBezTo>
                    <a:cubicBezTo>
                      <a:pt x="20" y="52"/>
                      <a:pt x="13" y="48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xmlns="" id="{B6355157-4822-884D-9A8D-ECF0216CB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201" y="50800"/>
                <a:ext cx="542925" cy="544513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7" y="8"/>
                      <a:pt x="8" y="37"/>
                      <a:pt x="8" y="72"/>
                    </a:cubicBezTo>
                    <a:cubicBezTo>
                      <a:pt x="8" y="107"/>
                      <a:pt x="37" y="136"/>
                      <a:pt x="72" y="136"/>
                    </a:cubicBezTo>
                    <a:cubicBezTo>
                      <a:pt x="108" y="136"/>
                      <a:pt x="136" y="107"/>
                      <a:pt x="136" y="72"/>
                    </a:cubicBezTo>
                    <a:cubicBezTo>
                      <a:pt x="136" y="37"/>
                      <a:pt x="108" y="8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15A71E-AA49-5E4E-89A5-53B8A684A89E}"/>
              </a:ext>
            </a:extLst>
          </p:cNvPr>
          <p:cNvGrpSpPr/>
          <p:nvPr/>
        </p:nvGrpSpPr>
        <p:grpSpPr>
          <a:xfrm>
            <a:off x="2731021" y="4625699"/>
            <a:ext cx="2002763" cy="2002758"/>
            <a:chOff x="2882556" y="2211431"/>
            <a:chExt cx="1095932" cy="10959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EB262E6-1B2F-B343-9CC1-B5465B75154F}"/>
                </a:ext>
              </a:extLst>
            </p:cNvPr>
            <p:cNvSpPr/>
            <p:nvPr/>
          </p:nvSpPr>
          <p:spPr>
            <a:xfrm>
              <a:off x="2882556" y="22114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8D7DB99-3B3F-A645-ABB4-C8E8A34BC5C9}"/>
                </a:ext>
              </a:extLst>
            </p:cNvPr>
            <p:cNvGrpSpPr/>
            <p:nvPr/>
          </p:nvGrpSpPr>
          <p:grpSpPr>
            <a:xfrm>
              <a:off x="3123152" y="2301003"/>
              <a:ext cx="628128" cy="878803"/>
              <a:chOff x="3194051" y="549275"/>
              <a:chExt cx="692150" cy="968375"/>
            </a:xfrm>
            <a:solidFill>
              <a:schemeClr val="bg1"/>
            </a:solidFill>
          </p:grpSpPr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A89544D8-FCAF-174E-9572-E86892B1C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0651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40E51C48-FD39-C348-BD5C-22093A5E5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66837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B228009B-B913-034D-BAD0-D7AA9C04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42716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xmlns="" id="{B1AAE909-8432-5B4F-8EE7-61CEB220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1443037"/>
                <a:ext cx="149225" cy="74613"/>
              </a:xfrm>
              <a:custGeom>
                <a:avLst/>
                <a:gdLst>
                  <a:gd name="T0" fmla="*/ 36 w 40"/>
                  <a:gd name="T1" fmla="*/ 20 h 20"/>
                  <a:gd name="T2" fmla="*/ 4 w 40"/>
                  <a:gd name="T3" fmla="*/ 20 h 20"/>
                  <a:gd name="T4" fmla="*/ 0 w 40"/>
                  <a:gd name="T5" fmla="*/ 16 h 20"/>
                  <a:gd name="T6" fmla="*/ 0 w 40"/>
                  <a:gd name="T7" fmla="*/ 0 h 20"/>
                  <a:gd name="T8" fmla="*/ 8 w 40"/>
                  <a:gd name="T9" fmla="*/ 0 h 20"/>
                  <a:gd name="T10" fmla="*/ 8 w 40"/>
                  <a:gd name="T11" fmla="*/ 12 h 20"/>
                  <a:gd name="T12" fmla="*/ 32 w 40"/>
                  <a:gd name="T13" fmla="*/ 12 h 20"/>
                  <a:gd name="T14" fmla="*/ 32 w 40"/>
                  <a:gd name="T15" fmla="*/ 0 h 20"/>
                  <a:gd name="T16" fmla="*/ 40 w 40"/>
                  <a:gd name="T17" fmla="*/ 0 h 20"/>
                  <a:gd name="T18" fmla="*/ 40 w 40"/>
                  <a:gd name="T19" fmla="*/ 16 h 20"/>
                  <a:gd name="T20" fmla="*/ 36 w 4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0">
                    <a:moveTo>
                      <a:pt x="3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39" y="20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F726B2D7-703A-7C4A-9321-695208072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513" y="866775"/>
                <a:ext cx="28575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6366BE64-F3FF-2847-91BB-49173E2C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576" y="866775"/>
                <a:ext cx="30163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0F541536-2838-FF4B-8CEA-513B2659D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1" y="852487"/>
                <a:ext cx="2095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60D9577E-F06A-A84A-B01E-6D49F1A6D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1" y="1093787"/>
                <a:ext cx="1206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2E7A34D6-3BB1-5140-B5AB-BEA33D349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103346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0E43051F-F1AB-A040-BE43-061AE371C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73137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AF28682B-F588-7D40-BA84-2A7FAE18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1281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xmlns="" id="{8DA722BC-2BC2-B543-8F0F-77546C802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1" y="549275"/>
                <a:ext cx="692150" cy="893763"/>
              </a:xfrm>
              <a:custGeom>
                <a:avLst/>
                <a:gdLst>
                  <a:gd name="T0" fmla="*/ 44 w 184"/>
                  <a:gd name="T1" fmla="*/ 236 h 236"/>
                  <a:gd name="T2" fmla="*/ 44 w 184"/>
                  <a:gd name="T3" fmla="*/ 170 h 236"/>
                  <a:gd name="T4" fmla="*/ 0 w 184"/>
                  <a:gd name="T5" fmla="*/ 92 h 236"/>
                  <a:gd name="T6" fmla="*/ 92 w 184"/>
                  <a:gd name="T7" fmla="*/ 0 h 236"/>
                  <a:gd name="T8" fmla="*/ 184 w 184"/>
                  <a:gd name="T9" fmla="*/ 92 h 236"/>
                  <a:gd name="T10" fmla="*/ 140 w 184"/>
                  <a:gd name="T11" fmla="*/ 170 h 236"/>
                  <a:gd name="T12" fmla="*/ 140 w 184"/>
                  <a:gd name="T13" fmla="*/ 236 h 236"/>
                  <a:gd name="T14" fmla="*/ 132 w 184"/>
                  <a:gd name="T15" fmla="*/ 236 h 236"/>
                  <a:gd name="T16" fmla="*/ 132 w 184"/>
                  <a:gd name="T17" fmla="*/ 168 h 236"/>
                  <a:gd name="T18" fmla="*/ 134 w 184"/>
                  <a:gd name="T19" fmla="*/ 164 h 236"/>
                  <a:gd name="T20" fmla="*/ 176 w 184"/>
                  <a:gd name="T21" fmla="*/ 92 h 236"/>
                  <a:gd name="T22" fmla="*/ 92 w 184"/>
                  <a:gd name="T23" fmla="*/ 8 h 236"/>
                  <a:gd name="T24" fmla="*/ 8 w 184"/>
                  <a:gd name="T25" fmla="*/ 92 h 236"/>
                  <a:gd name="T26" fmla="*/ 50 w 184"/>
                  <a:gd name="T27" fmla="*/ 165 h 236"/>
                  <a:gd name="T28" fmla="*/ 52 w 184"/>
                  <a:gd name="T29" fmla="*/ 168 h 236"/>
                  <a:gd name="T30" fmla="*/ 52 w 184"/>
                  <a:gd name="T31" fmla="*/ 236 h 236"/>
                  <a:gd name="T32" fmla="*/ 44 w 184"/>
                  <a:gd name="T3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236">
                    <a:moveTo>
                      <a:pt x="44" y="236"/>
                    </a:moveTo>
                    <a:cubicBezTo>
                      <a:pt x="44" y="170"/>
                      <a:pt x="44" y="170"/>
                      <a:pt x="44" y="170"/>
                    </a:cubicBezTo>
                    <a:cubicBezTo>
                      <a:pt x="17" y="153"/>
                      <a:pt x="0" y="123"/>
                      <a:pt x="0" y="92"/>
                    </a:cubicBezTo>
                    <a:cubicBezTo>
                      <a:pt x="0" y="41"/>
                      <a:pt x="42" y="0"/>
                      <a:pt x="92" y="0"/>
                    </a:cubicBezTo>
                    <a:cubicBezTo>
                      <a:pt x="143" y="0"/>
                      <a:pt x="184" y="41"/>
                      <a:pt x="184" y="92"/>
                    </a:cubicBezTo>
                    <a:cubicBezTo>
                      <a:pt x="184" y="125"/>
                      <a:pt x="168" y="153"/>
                      <a:pt x="140" y="170"/>
                    </a:cubicBezTo>
                    <a:cubicBezTo>
                      <a:pt x="140" y="236"/>
                      <a:pt x="140" y="236"/>
                      <a:pt x="140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7"/>
                      <a:pt x="133" y="165"/>
                      <a:pt x="134" y="164"/>
                    </a:cubicBezTo>
                    <a:cubicBezTo>
                      <a:pt x="161" y="149"/>
                      <a:pt x="176" y="123"/>
                      <a:pt x="176" y="92"/>
                    </a:cubicBezTo>
                    <a:cubicBezTo>
                      <a:pt x="176" y="46"/>
                      <a:pt x="139" y="8"/>
                      <a:pt x="92" y="8"/>
                    </a:cubicBezTo>
                    <a:cubicBezTo>
                      <a:pt x="46" y="8"/>
                      <a:pt x="8" y="46"/>
                      <a:pt x="8" y="92"/>
                    </a:cubicBezTo>
                    <a:cubicBezTo>
                      <a:pt x="8" y="121"/>
                      <a:pt x="24" y="149"/>
                      <a:pt x="50" y="165"/>
                    </a:cubicBezTo>
                    <a:cubicBezTo>
                      <a:pt x="52" y="165"/>
                      <a:pt x="52" y="167"/>
                      <a:pt x="52" y="168"/>
                    </a:cubicBezTo>
                    <a:cubicBezTo>
                      <a:pt x="52" y="236"/>
                      <a:pt x="52" y="236"/>
                      <a:pt x="52" y="236"/>
                    </a:cubicBezTo>
                    <a:lnTo>
                      <a:pt x="44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xmlns="" id="{1AAF41F4-109D-2F4D-9BAD-43897729B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701675"/>
                <a:ext cx="390525" cy="342900"/>
              </a:xfrm>
              <a:custGeom>
                <a:avLst/>
                <a:gdLst>
                  <a:gd name="T0" fmla="*/ 87 w 104"/>
                  <a:gd name="T1" fmla="*/ 91 h 91"/>
                  <a:gd name="T2" fmla="*/ 82 w 104"/>
                  <a:gd name="T3" fmla="*/ 85 h 91"/>
                  <a:gd name="T4" fmla="*/ 96 w 104"/>
                  <a:gd name="T5" fmla="*/ 52 h 91"/>
                  <a:gd name="T6" fmla="*/ 52 w 104"/>
                  <a:gd name="T7" fmla="*/ 8 h 91"/>
                  <a:gd name="T8" fmla="*/ 8 w 104"/>
                  <a:gd name="T9" fmla="*/ 52 h 91"/>
                  <a:gd name="T10" fmla="*/ 23 w 104"/>
                  <a:gd name="T11" fmla="*/ 85 h 91"/>
                  <a:gd name="T12" fmla="*/ 18 w 104"/>
                  <a:gd name="T13" fmla="*/ 91 h 91"/>
                  <a:gd name="T14" fmla="*/ 0 w 104"/>
                  <a:gd name="T15" fmla="*/ 52 h 91"/>
                  <a:gd name="T16" fmla="*/ 52 w 104"/>
                  <a:gd name="T17" fmla="*/ 0 h 91"/>
                  <a:gd name="T18" fmla="*/ 104 w 104"/>
                  <a:gd name="T19" fmla="*/ 52 h 91"/>
                  <a:gd name="T20" fmla="*/ 87 w 10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91">
                    <a:moveTo>
                      <a:pt x="87" y="91"/>
                    </a:moveTo>
                    <a:cubicBezTo>
                      <a:pt x="82" y="85"/>
                      <a:pt x="82" y="85"/>
                      <a:pt x="82" y="85"/>
                    </a:cubicBezTo>
                    <a:cubicBezTo>
                      <a:pt x="91" y="76"/>
                      <a:pt x="96" y="64"/>
                      <a:pt x="96" y="52"/>
                    </a:cubicBezTo>
                    <a:cubicBezTo>
                      <a:pt x="96" y="28"/>
                      <a:pt x="77" y="8"/>
                      <a:pt x="52" y="8"/>
                    </a:cubicBezTo>
                    <a:cubicBezTo>
                      <a:pt x="28" y="8"/>
                      <a:pt x="8" y="28"/>
                      <a:pt x="8" y="52"/>
                    </a:cubicBezTo>
                    <a:cubicBezTo>
                      <a:pt x="8" y="64"/>
                      <a:pt x="14" y="76"/>
                      <a:pt x="23" y="85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7" y="81"/>
                      <a:pt x="0" y="67"/>
                      <a:pt x="0" y="52"/>
                    </a:cubicBezTo>
                    <a:cubicBezTo>
                      <a:pt x="0" y="23"/>
                      <a:pt x="24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67"/>
                      <a:pt x="98" y="81"/>
                      <a:pt x="8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כותרת 1">
            <a:extLst>
              <a:ext uri="{FF2B5EF4-FFF2-40B4-BE49-F238E27FC236}">
                <a16:creationId xmlns:a16="http://schemas.microsoft.com/office/drawing/2014/main" xmlns="" id="{319B5238-38FF-7D4C-93A2-D3F5F009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5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גיבוש מערך כלים אפקטיביים ואסטרטגיים לקידום הפריפריה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8" name="מציין מיקום תוכן 2">
            <a:extLst>
              <a:ext uri="{FF2B5EF4-FFF2-40B4-BE49-F238E27FC236}">
                <a16:creationId xmlns:a16="http://schemas.microsoft.com/office/drawing/2014/main" xmlns="" id="{B76EF738-7DA1-2849-93D4-DB0BD4BE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96" y="152419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קביעת מדד אחיד - עבודת מטה.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מיצוב צמצום פערים כמטרה מרכזית של השכלה גבוהה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הגדרת "מוסד משרת-פריפריה" לפי נתח מהותי למאפייני הסטודנטים/</a:t>
            </a:r>
            <a:r>
              <a:rPr lang="he-IL" sz="2800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ות</a:t>
            </a:r>
            <a:endParaRPr lang="he-IL" sz="2800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endParaRPr lang="he-IL" sz="2800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he-IL" sz="2800" b="1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הענקת כלים אפקטיביים, אקדמית ותקציבית: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הגדרת נתיבי קבלה מאפשרים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סבסוד מכינות אינטנסיבי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הגדלת מכסת חריגים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שינוי מודל תקצוב מחקר</a:t>
            </a:r>
          </a:p>
          <a:p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מודל תקצוב </a:t>
            </a:r>
            <a:r>
              <a:rPr lang="he-IL" sz="2800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המתכלל</a:t>
            </a:r>
            <a:r>
              <a:rPr lang="he-IL" sz="2800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פרופיל מרצים וסטודנטים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64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8C7FDA-5B9A-D541-94D5-42415188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F369C952-FD4F-9648-BAF1-961BABE4B769}"/>
              </a:ext>
            </a:extLst>
          </p:cNvPr>
          <p:cNvSpPr/>
          <p:nvPr/>
        </p:nvSpPr>
        <p:spPr>
          <a:xfrm rot="20284044">
            <a:off x="-943529" y="5183550"/>
            <a:ext cx="2659730" cy="23341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E8C3BC-680D-B14D-871B-D006EE4BF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503"/>
            <a:ext cx="1184030" cy="420382"/>
          </a:xfrm>
          <a:prstGeom prst="rect">
            <a:avLst/>
          </a:prstGeom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xmlns="" id="{7F0C9275-5A1A-9E4F-9D33-EB522F0AAA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0911" y="820388"/>
            <a:ext cx="8920458" cy="547311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מוסד מקדם פריפריה -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מקרה המבחן של המכללה האקדמית </a:t>
            </a:r>
            <a:r>
              <a:rPr lang="he-IL" sz="3600" b="1" dirty="0" err="1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אחוה</a:t>
            </a:r>
            <a:endParaRPr lang="he-IL" sz="3600" b="1" dirty="0">
              <a:solidFill>
                <a:srgbClr val="00206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he-IL" sz="2800" dirty="0">
              <a:solidFill>
                <a:srgbClr val="00206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2800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תקצוב לשנת תשפ״א בסעיף עידוד פריפריה חברתית וגיאוגרפית</a:t>
            </a:r>
            <a:r>
              <a:rPr lang="he-IL" sz="2800" dirty="0" smtClean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2800" dirty="0" smtClean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he-IL" sz="2800" dirty="0" err="1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אחוה</a:t>
            </a:r>
            <a:r>
              <a:rPr lang="he-IL" sz="2800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במקום 18 באשכול הסוציו אקונומי של הסטודנטים מתוך 23 </a:t>
            </a:r>
            <a:r>
              <a:rPr lang="he-IL" sz="2800" dirty="0" smtClean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מוסדות.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2800" dirty="0" smtClean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he-IL" sz="2800" dirty="0" err="1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אחוה</a:t>
            </a:r>
            <a:r>
              <a:rPr lang="he-IL" sz="2800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רק במקום 15 באחוז התקצוב מתוך 23 מוסדות – מוסדות הממוקמים גבוה יותר באשכול הסוציו אקונומי של הסטודנטים מתוקצבים ב-40</a:t>
            </a:r>
            <a:r>
              <a:rPr lang="he-IL" sz="280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% </a:t>
            </a:r>
            <a:r>
              <a:rPr lang="he-IL" sz="2800" smtClean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יותר.</a:t>
            </a:r>
            <a:endParaRPr lang="he-IL" sz="2800" dirty="0">
              <a:solidFill>
                <a:srgbClr val="00206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endParaRPr lang="he-IL" sz="48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703D5A8-5CA4-9B40-8D9C-BE979FA2645D}"/>
              </a:ext>
            </a:extLst>
          </p:cNvPr>
          <p:cNvGrpSpPr/>
          <p:nvPr/>
        </p:nvGrpSpPr>
        <p:grpSpPr>
          <a:xfrm>
            <a:off x="2927067" y="5329744"/>
            <a:ext cx="830674" cy="830672"/>
            <a:chOff x="7050391" y="2038831"/>
            <a:chExt cx="1095932" cy="10959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615BFD4-FAA8-5845-9604-1EFBF25E8E83}"/>
                </a:ext>
              </a:extLst>
            </p:cNvPr>
            <p:cNvSpPr/>
            <p:nvPr/>
          </p:nvSpPr>
          <p:spPr>
            <a:xfrm>
              <a:off x="7050391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9410D30-3844-EC44-A93C-60B297EEA803}"/>
                </a:ext>
              </a:extLst>
            </p:cNvPr>
            <p:cNvGrpSpPr/>
            <p:nvPr/>
          </p:nvGrpSpPr>
          <p:grpSpPr>
            <a:xfrm>
              <a:off x="7187396" y="2278744"/>
              <a:ext cx="821922" cy="616104"/>
              <a:chOff x="6088063" y="-41275"/>
              <a:chExt cx="969963" cy="727075"/>
            </a:xfrm>
            <a:solidFill>
              <a:schemeClr val="bg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56113E31-1390-304E-9C24-B1C132575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8063" y="50800"/>
                <a:ext cx="969963" cy="544513"/>
              </a:xfrm>
              <a:custGeom>
                <a:avLst/>
                <a:gdLst>
                  <a:gd name="T0" fmla="*/ 128 w 257"/>
                  <a:gd name="T1" fmla="*/ 144 h 144"/>
                  <a:gd name="T2" fmla="*/ 1 w 257"/>
                  <a:gd name="T3" fmla="*/ 75 h 144"/>
                  <a:gd name="T4" fmla="*/ 1 w 257"/>
                  <a:gd name="T5" fmla="*/ 69 h 144"/>
                  <a:gd name="T6" fmla="*/ 128 w 257"/>
                  <a:gd name="T7" fmla="*/ 0 h 144"/>
                  <a:gd name="T8" fmla="*/ 255 w 257"/>
                  <a:gd name="T9" fmla="*/ 69 h 144"/>
                  <a:gd name="T10" fmla="*/ 255 w 257"/>
                  <a:gd name="T11" fmla="*/ 75 h 144"/>
                  <a:gd name="T12" fmla="*/ 128 w 257"/>
                  <a:gd name="T13" fmla="*/ 144 h 144"/>
                  <a:gd name="T14" fmla="*/ 10 w 257"/>
                  <a:gd name="T15" fmla="*/ 72 h 144"/>
                  <a:gd name="T16" fmla="*/ 128 w 257"/>
                  <a:gd name="T17" fmla="*/ 136 h 144"/>
                  <a:gd name="T18" fmla="*/ 247 w 257"/>
                  <a:gd name="T19" fmla="*/ 72 h 144"/>
                  <a:gd name="T20" fmla="*/ 128 w 257"/>
                  <a:gd name="T21" fmla="*/ 8 h 144"/>
                  <a:gd name="T22" fmla="*/ 10 w 257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44">
                    <a:moveTo>
                      <a:pt x="128" y="144"/>
                    </a:moveTo>
                    <a:cubicBezTo>
                      <a:pt x="63" y="144"/>
                      <a:pt x="4" y="77"/>
                      <a:pt x="1" y="75"/>
                    </a:cubicBezTo>
                    <a:cubicBezTo>
                      <a:pt x="0" y="73"/>
                      <a:pt x="0" y="71"/>
                      <a:pt x="1" y="69"/>
                    </a:cubicBezTo>
                    <a:cubicBezTo>
                      <a:pt x="4" y="66"/>
                      <a:pt x="63" y="0"/>
                      <a:pt x="128" y="0"/>
                    </a:cubicBezTo>
                    <a:cubicBezTo>
                      <a:pt x="193" y="0"/>
                      <a:pt x="253" y="66"/>
                      <a:pt x="255" y="69"/>
                    </a:cubicBezTo>
                    <a:cubicBezTo>
                      <a:pt x="257" y="71"/>
                      <a:pt x="257" y="73"/>
                      <a:pt x="255" y="75"/>
                    </a:cubicBezTo>
                    <a:cubicBezTo>
                      <a:pt x="253" y="77"/>
                      <a:pt x="193" y="144"/>
                      <a:pt x="128" y="144"/>
                    </a:cubicBezTo>
                    <a:close/>
                    <a:moveTo>
                      <a:pt x="10" y="72"/>
                    </a:moveTo>
                    <a:cubicBezTo>
                      <a:pt x="22" y="84"/>
                      <a:pt x="74" y="136"/>
                      <a:pt x="128" y="136"/>
                    </a:cubicBezTo>
                    <a:cubicBezTo>
                      <a:pt x="183" y="136"/>
                      <a:pt x="235" y="84"/>
                      <a:pt x="247" y="72"/>
                    </a:cubicBezTo>
                    <a:cubicBezTo>
                      <a:pt x="235" y="60"/>
                      <a:pt x="183" y="8"/>
                      <a:pt x="128" y="8"/>
                    </a:cubicBezTo>
                    <a:cubicBezTo>
                      <a:pt x="74" y="8"/>
                      <a:pt x="22" y="60"/>
                      <a:pt x="1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xmlns="" id="{7FBBFA19-2103-2D47-B249-8890375A7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-41275"/>
                <a:ext cx="482600" cy="212725"/>
              </a:xfrm>
              <a:custGeom>
                <a:avLst/>
                <a:gdLst>
                  <a:gd name="T0" fmla="*/ 128 w 128"/>
                  <a:gd name="T1" fmla="*/ 56 h 56"/>
                  <a:gd name="T2" fmla="*/ 105 w 128"/>
                  <a:gd name="T3" fmla="*/ 44 h 56"/>
                  <a:gd name="T4" fmla="*/ 0 w 128"/>
                  <a:gd name="T5" fmla="*/ 8 h 56"/>
                  <a:gd name="T6" fmla="*/ 0 w 128"/>
                  <a:gd name="T7" fmla="*/ 0 h 56"/>
                  <a:gd name="T8" fmla="*/ 109 w 128"/>
                  <a:gd name="T9" fmla="*/ 37 h 56"/>
                  <a:gd name="T10" fmla="*/ 128 w 128"/>
                  <a:gd name="T11" fmla="*/ 48 h 56"/>
                  <a:gd name="T12" fmla="*/ 128 w 12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128" y="56"/>
                    </a:moveTo>
                    <a:cubicBezTo>
                      <a:pt x="122" y="56"/>
                      <a:pt x="115" y="51"/>
                      <a:pt x="105" y="44"/>
                    </a:cubicBezTo>
                    <a:cubicBezTo>
                      <a:pt x="83" y="30"/>
                      <a:pt x="5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88" y="23"/>
                      <a:pt x="109" y="37"/>
                    </a:cubicBezTo>
                    <a:cubicBezTo>
                      <a:pt x="117" y="43"/>
                      <a:pt x="125" y="48"/>
                      <a:pt x="128" y="48"/>
                    </a:cubicBezTo>
                    <a:lnTo>
                      <a:pt x="1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xmlns="" id="{1190AF2B-A49C-4A49-AF0D-389CB082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474662"/>
                <a:ext cx="965200" cy="211138"/>
              </a:xfrm>
              <a:custGeom>
                <a:avLst/>
                <a:gdLst>
                  <a:gd name="T0" fmla="*/ 128 w 256"/>
                  <a:gd name="T1" fmla="*/ 56 h 56"/>
                  <a:gd name="T2" fmla="*/ 20 w 256"/>
                  <a:gd name="T3" fmla="*/ 18 h 56"/>
                  <a:gd name="T4" fmla="*/ 0 w 256"/>
                  <a:gd name="T5" fmla="*/ 8 h 56"/>
                  <a:gd name="T6" fmla="*/ 0 w 256"/>
                  <a:gd name="T7" fmla="*/ 0 h 56"/>
                  <a:gd name="T8" fmla="*/ 24 w 256"/>
                  <a:gd name="T9" fmla="*/ 12 h 56"/>
                  <a:gd name="T10" fmla="*/ 128 w 256"/>
                  <a:gd name="T11" fmla="*/ 48 h 56"/>
                  <a:gd name="T12" fmla="*/ 233 w 256"/>
                  <a:gd name="T13" fmla="*/ 12 h 56"/>
                  <a:gd name="T14" fmla="*/ 256 w 256"/>
                  <a:gd name="T15" fmla="*/ 0 h 56"/>
                  <a:gd name="T16" fmla="*/ 256 w 256"/>
                  <a:gd name="T17" fmla="*/ 8 h 56"/>
                  <a:gd name="T18" fmla="*/ 237 w 256"/>
                  <a:gd name="T19" fmla="*/ 18 h 56"/>
                  <a:gd name="T20" fmla="*/ 128 w 2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56">
                    <a:moveTo>
                      <a:pt x="128" y="56"/>
                    </a:moveTo>
                    <a:cubicBezTo>
                      <a:pt x="75" y="56"/>
                      <a:pt x="40" y="32"/>
                      <a:pt x="20" y="18"/>
                    </a:cubicBezTo>
                    <a:cubicBezTo>
                      <a:pt x="11" y="13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4" y="5"/>
                      <a:pt x="24" y="12"/>
                    </a:cubicBezTo>
                    <a:cubicBezTo>
                      <a:pt x="46" y="26"/>
                      <a:pt x="78" y="48"/>
                      <a:pt x="128" y="48"/>
                    </a:cubicBezTo>
                    <a:cubicBezTo>
                      <a:pt x="179" y="48"/>
                      <a:pt x="211" y="26"/>
                      <a:pt x="233" y="12"/>
                    </a:cubicBezTo>
                    <a:cubicBezTo>
                      <a:pt x="243" y="5"/>
                      <a:pt x="250" y="0"/>
                      <a:pt x="256" y="0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3" y="8"/>
                      <a:pt x="245" y="13"/>
                      <a:pt x="237" y="18"/>
                    </a:cubicBezTo>
                    <a:cubicBezTo>
                      <a:pt x="216" y="32"/>
                      <a:pt x="182" y="56"/>
                      <a:pt x="12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xmlns="" id="{AE46EAF1-20ED-5D4D-BD13-2288EE2BA1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155575"/>
                <a:ext cx="334963" cy="333375"/>
              </a:xfrm>
              <a:custGeom>
                <a:avLst/>
                <a:gdLst>
                  <a:gd name="T0" fmla="*/ 44 w 89"/>
                  <a:gd name="T1" fmla="*/ 88 h 88"/>
                  <a:gd name="T2" fmla="*/ 0 w 89"/>
                  <a:gd name="T3" fmla="*/ 44 h 88"/>
                  <a:gd name="T4" fmla="*/ 5 w 89"/>
                  <a:gd name="T5" fmla="*/ 26 h 88"/>
                  <a:gd name="T6" fmla="*/ 9 w 89"/>
                  <a:gd name="T7" fmla="*/ 24 h 88"/>
                  <a:gd name="T8" fmla="*/ 13 w 89"/>
                  <a:gd name="T9" fmla="*/ 28 h 88"/>
                  <a:gd name="T10" fmla="*/ 28 w 89"/>
                  <a:gd name="T11" fmla="*/ 44 h 88"/>
                  <a:gd name="T12" fmla="*/ 44 w 89"/>
                  <a:gd name="T13" fmla="*/ 28 h 88"/>
                  <a:gd name="T14" fmla="*/ 28 w 89"/>
                  <a:gd name="T15" fmla="*/ 12 h 88"/>
                  <a:gd name="T16" fmla="*/ 24 w 89"/>
                  <a:gd name="T17" fmla="*/ 9 h 88"/>
                  <a:gd name="T18" fmla="*/ 27 w 89"/>
                  <a:gd name="T19" fmla="*/ 4 h 88"/>
                  <a:gd name="T20" fmla="*/ 44 w 89"/>
                  <a:gd name="T21" fmla="*/ 0 h 88"/>
                  <a:gd name="T22" fmla="*/ 89 w 89"/>
                  <a:gd name="T23" fmla="*/ 44 h 88"/>
                  <a:gd name="T24" fmla="*/ 44 w 89"/>
                  <a:gd name="T25" fmla="*/ 88 h 88"/>
                  <a:gd name="T26" fmla="*/ 9 w 89"/>
                  <a:gd name="T27" fmla="*/ 42 h 88"/>
                  <a:gd name="T28" fmla="*/ 9 w 89"/>
                  <a:gd name="T29" fmla="*/ 44 h 88"/>
                  <a:gd name="T30" fmla="*/ 44 w 89"/>
                  <a:gd name="T31" fmla="*/ 80 h 88"/>
                  <a:gd name="T32" fmla="*/ 80 w 89"/>
                  <a:gd name="T33" fmla="*/ 44 h 88"/>
                  <a:gd name="T34" fmla="*/ 44 w 89"/>
                  <a:gd name="T35" fmla="*/ 8 h 88"/>
                  <a:gd name="T36" fmla="*/ 42 w 89"/>
                  <a:gd name="T37" fmla="*/ 8 h 88"/>
                  <a:gd name="T38" fmla="*/ 53 w 89"/>
                  <a:gd name="T39" fmla="*/ 28 h 88"/>
                  <a:gd name="T40" fmla="*/ 28 w 89"/>
                  <a:gd name="T41" fmla="*/ 52 h 88"/>
                  <a:gd name="T42" fmla="*/ 9 w 89"/>
                  <a:gd name="T43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37"/>
                      <a:pt x="4" y="27"/>
                      <a:pt x="5" y="26"/>
                    </a:cubicBezTo>
                    <a:cubicBezTo>
                      <a:pt x="5" y="24"/>
                      <a:pt x="7" y="23"/>
                      <a:pt x="9" y="24"/>
                    </a:cubicBezTo>
                    <a:cubicBezTo>
                      <a:pt x="11" y="24"/>
                      <a:pt x="13" y="26"/>
                      <a:pt x="13" y="28"/>
                    </a:cubicBezTo>
                    <a:cubicBezTo>
                      <a:pt x="13" y="37"/>
                      <a:pt x="20" y="44"/>
                      <a:pt x="28" y="44"/>
                    </a:cubicBezTo>
                    <a:cubicBezTo>
                      <a:pt x="37" y="44"/>
                      <a:pt x="44" y="37"/>
                      <a:pt x="44" y="28"/>
                    </a:cubicBezTo>
                    <a:cubicBezTo>
                      <a:pt x="44" y="19"/>
                      <a:pt x="37" y="12"/>
                      <a:pt x="28" y="12"/>
                    </a:cubicBezTo>
                    <a:cubicBezTo>
                      <a:pt x="26" y="12"/>
                      <a:pt x="25" y="11"/>
                      <a:pt x="24" y="9"/>
                    </a:cubicBezTo>
                    <a:cubicBezTo>
                      <a:pt x="24" y="7"/>
                      <a:pt x="25" y="5"/>
                      <a:pt x="27" y="4"/>
                    </a:cubicBezTo>
                    <a:cubicBezTo>
                      <a:pt x="28" y="4"/>
                      <a:pt x="38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8"/>
                      <a:pt x="69" y="88"/>
                      <a:pt x="44" y="88"/>
                    </a:cubicBezTo>
                    <a:close/>
                    <a:moveTo>
                      <a:pt x="9" y="42"/>
                    </a:moveTo>
                    <a:cubicBezTo>
                      <a:pt x="9" y="43"/>
                      <a:pt x="9" y="43"/>
                      <a:pt x="9" y="44"/>
                    </a:cubicBezTo>
                    <a:cubicBezTo>
                      <a:pt x="9" y="64"/>
                      <a:pt x="25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9" y="13"/>
                      <a:pt x="53" y="20"/>
                      <a:pt x="53" y="28"/>
                    </a:cubicBezTo>
                    <a:cubicBezTo>
                      <a:pt x="53" y="41"/>
                      <a:pt x="42" y="52"/>
                      <a:pt x="28" y="52"/>
                    </a:cubicBezTo>
                    <a:cubicBezTo>
                      <a:pt x="20" y="52"/>
                      <a:pt x="13" y="48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xmlns="" id="{63E7CE5E-4EA5-D44C-A048-2EEE95DAA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201" y="50800"/>
                <a:ext cx="542925" cy="544513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7" y="8"/>
                      <a:pt x="8" y="37"/>
                      <a:pt x="8" y="72"/>
                    </a:cubicBezTo>
                    <a:cubicBezTo>
                      <a:pt x="8" y="107"/>
                      <a:pt x="37" y="136"/>
                      <a:pt x="72" y="136"/>
                    </a:cubicBezTo>
                    <a:cubicBezTo>
                      <a:pt x="108" y="136"/>
                      <a:pt x="136" y="107"/>
                      <a:pt x="136" y="72"/>
                    </a:cubicBezTo>
                    <a:cubicBezTo>
                      <a:pt x="136" y="37"/>
                      <a:pt x="108" y="8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943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90E2D0-8A05-EB44-8FC8-59395D1C28A5}"/>
              </a:ext>
            </a:extLst>
          </p:cNvPr>
          <p:cNvSpPr/>
          <p:nvPr/>
        </p:nvSpPr>
        <p:spPr>
          <a:xfrm rot="20366895">
            <a:off x="3805382" y="3671811"/>
            <a:ext cx="593564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31DAAB-897D-F143-B85A-82112DA0C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72">
            <a:off x="5574144" y="3923446"/>
            <a:ext cx="2120801" cy="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xmlns="" id="{C4D31F72-FD46-934B-9A4A-9F9DAD16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2" y="1253331"/>
            <a:ext cx="65356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יחסי אקדמיה – פריפריה:</a:t>
            </a:r>
          </a:p>
          <a:p>
            <a:pPr marL="0" indent="0" algn="ctr">
              <a:buNone/>
            </a:pPr>
            <a:r>
              <a:rPr lang="he-IL" sz="4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יחסים מורכבים ובלתי שיטתיים, המחייבים מבט פוזיטיבי ונורמטיבי סדור</a:t>
            </a:r>
            <a:endParaRPr lang="he-IL" sz="48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548923-9C85-5A45-978A-C027ED13B139}"/>
              </a:ext>
            </a:extLst>
          </p:cNvPr>
          <p:cNvSpPr/>
          <p:nvPr/>
        </p:nvSpPr>
        <p:spPr>
          <a:xfrm>
            <a:off x="-222738" y="6201508"/>
            <a:ext cx="1184030" cy="84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E8C3BC-680D-B14D-871B-D006EE4BF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503"/>
            <a:ext cx="1184030" cy="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2F3BEF03-7EE9-44CE-98A0-0881864E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57" y="2126624"/>
            <a:ext cx="661190" cy="733707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4BD63EAF-9CCC-47E7-9DD7-FF0203AC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720" y="4874881"/>
            <a:ext cx="678253" cy="67825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xmlns="" id="{31B69701-A126-41A9-B93D-183BAB901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57" y="3429000"/>
            <a:ext cx="695316" cy="5972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3F9CAE-B4C6-2C4B-9ADD-5E6B8A5479F1}"/>
              </a:ext>
            </a:extLst>
          </p:cNvPr>
          <p:cNvSpPr/>
          <p:nvPr/>
        </p:nvSpPr>
        <p:spPr>
          <a:xfrm>
            <a:off x="-222738" y="6201508"/>
            <a:ext cx="1184030" cy="84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80314-5511-5B4F-8682-497F638BE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8B659B6E-44F2-B742-9D1A-C2C2464B1502}"/>
              </a:ext>
            </a:extLst>
          </p:cNvPr>
          <p:cNvSpPr/>
          <p:nvPr/>
        </p:nvSpPr>
        <p:spPr>
          <a:xfrm rot="16200000">
            <a:off x="-1282661" y="887685"/>
            <a:ext cx="9067128" cy="6096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35D645-F52A-5343-AC3D-602EE11C21AF}"/>
              </a:ext>
            </a:extLst>
          </p:cNvPr>
          <p:cNvSpPr/>
          <p:nvPr/>
        </p:nvSpPr>
        <p:spPr>
          <a:xfrm>
            <a:off x="3528646" y="1517467"/>
            <a:ext cx="6986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האקדמיה רואה את קידום ההשכלה הגבוהה בפריפריה כמטרה המונחת על סדר יומה:</a:t>
            </a:r>
          </a:p>
          <a:p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האם כמטרה אינהרנטית להשכלה הגבוהה או שמא כהכרח בל יגונה?</a:t>
            </a:r>
          </a:p>
          <a:p>
            <a:endParaRPr lang="he-IL" sz="3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מהו המשקל הניתן ליסוד זה?</a:t>
            </a:r>
          </a:p>
          <a:p>
            <a:endParaRPr lang="he-IL" sz="3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באיזה מובן בא הדבר לידי ביטוי במדיניות?</a:t>
            </a:r>
          </a:p>
        </p:txBody>
      </p:sp>
      <p:pic>
        <p:nvPicPr>
          <p:cNvPr id="9" name="תמונה 22">
            <a:extLst>
              <a:ext uri="{FF2B5EF4-FFF2-40B4-BE49-F238E27FC236}">
                <a16:creationId xmlns:a16="http://schemas.microsoft.com/office/drawing/2014/main" xmlns="" id="{2AC6ECA8-015F-B847-8ADA-26B56D4CA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54" y="3129144"/>
            <a:ext cx="695316" cy="667392"/>
          </a:xfrm>
          <a:prstGeom prst="rect">
            <a:avLst/>
          </a:prstGeom>
        </p:spPr>
      </p:pic>
      <p:pic>
        <p:nvPicPr>
          <p:cNvPr id="10" name="תמונה 22">
            <a:extLst>
              <a:ext uri="{FF2B5EF4-FFF2-40B4-BE49-F238E27FC236}">
                <a16:creationId xmlns:a16="http://schemas.microsoft.com/office/drawing/2014/main" xmlns="" id="{AB6506B8-232E-CE46-8972-CB28CAAF52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54" y="4360067"/>
            <a:ext cx="695316" cy="667392"/>
          </a:xfrm>
          <a:prstGeom prst="rect">
            <a:avLst/>
          </a:prstGeom>
        </p:spPr>
      </p:pic>
      <p:pic>
        <p:nvPicPr>
          <p:cNvPr id="11" name="תמונה 22">
            <a:extLst>
              <a:ext uri="{FF2B5EF4-FFF2-40B4-BE49-F238E27FC236}">
                <a16:creationId xmlns:a16="http://schemas.microsoft.com/office/drawing/2014/main" xmlns="" id="{5AAEF834-0588-C547-AD9A-3B0B669B6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08" y="5426867"/>
            <a:ext cx="695316" cy="6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5ADC6-A60C-C249-B5F8-C8504EB2C162}"/>
              </a:ext>
            </a:extLst>
          </p:cNvPr>
          <p:cNvSpPr/>
          <p:nvPr/>
        </p:nvSpPr>
        <p:spPr>
          <a:xfrm>
            <a:off x="-222739" y="5627078"/>
            <a:ext cx="3001107" cy="141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0B761B-8EC2-5145-9965-9F2FC4BB7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xmlns="" id="{D40E6ED8-C37B-A942-93A3-D5A0F45C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7" y="642920"/>
            <a:ext cx="11109385" cy="555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מהי "פריפריה"?</a:t>
            </a:r>
          </a:p>
          <a:p>
            <a:pPr marL="0" indent="0">
              <a:buNone/>
            </a:pPr>
            <a:r>
              <a:rPr lang="he-IL" sz="3200" b="1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האם האקדמיה (המוסדות עצמם, מל"ג-ות"ת) מזהה ומגדירה "פריפריה"? </a:t>
            </a:r>
          </a:p>
          <a:p>
            <a:pPr marL="0" indent="0">
              <a:buNone/>
            </a:pPr>
            <a:endParaRPr lang="he-IL" sz="48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האקדמיה מתייחסת ל"פריפריה" בשני אופנים:</a:t>
            </a:r>
          </a:p>
          <a:p>
            <a:pPr marL="0" indent="0">
              <a:buNone/>
            </a:pPr>
            <a:r>
              <a:rPr lang="he-IL" sz="4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he-IL" sz="4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קטלוג אוכלוסיות ייחודיות, כגון: אתיופים, חרדים וערבים.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הגדרות אד-הוק בלתי-שיטתיות, המשתנות בהקשרים שונים. </a:t>
            </a:r>
            <a:endParaRPr lang="en-US" sz="40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e-IL" sz="48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D195E9-42F0-EF4E-AA39-4E6B048A5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47" y="5111261"/>
            <a:ext cx="2187426" cy="2743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D61F41-109A-7547-9CDE-7DF4775D0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4" y="5109797"/>
            <a:ext cx="2270613" cy="3027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E1E348-0045-6D44-B288-726B45A8E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75" y="5088548"/>
            <a:ext cx="2327222" cy="3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8">
            <a:extLst>
              <a:ext uri="{FF2B5EF4-FFF2-40B4-BE49-F238E27FC236}">
                <a16:creationId xmlns:a16="http://schemas.microsoft.com/office/drawing/2014/main" xmlns="" id="{B4C923BF-56F1-E248-98B6-0FE13F251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261" y="1660850"/>
            <a:ext cx="957113" cy="873482"/>
          </a:xfrm>
          <a:prstGeom prst="rect">
            <a:avLst/>
          </a:prstGeom>
        </p:spPr>
      </p:pic>
      <p:pic>
        <p:nvPicPr>
          <p:cNvPr id="13" name="תמונה 20">
            <a:extLst>
              <a:ext uri="{FF2B5EF4-FFF2-40B4-BE49-F238E27FC236}">
                <a16:creationId xmlns:a16="http://schemas.microsoft.com/office/drawing/2014/main" xmlns="" id="{B7FDECA5-9199-E344-9764-8A4677B59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392" y="4832425"/>
            <a:ext cx="1282345" cy="729450"/>
          </a:xfrm>
          <a:prstGeom prst="rect">
            <a:avLst/>
          </a:prstGeom>
        </p:spPr>
      </p:pic>
      <p:pic>
        <p:nvPicPr>
          <p:cNvPr id="14" name="תמונה 22">
            <a:extLst>
              <a:ext uri="{FF2B5EF4-FFF2-40B4-BE49-F238E27FC236}">
                <a16:creationId xmlns:a16="http://schemas.microsoft.com/office/drawing/2014/main" xmlns="" id="{EFC27DB8-F5FD-5249-A8B4-5D2A7DEC5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839" y="3213232"/>
            <a:ext cx="1156898" cy="1110437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xmlns="" id="{EEF9E7A6-BAE6-2243-98F7-45DA0DB8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706" y="575758"/>
            <a:ext cx="9284179" cy="55036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חלק מבעיה כללית במשפט הישראלי 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Þ"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העדר </a:t>
            </a:r>
            <a:r>
              <a:rPr lang="he-IL" sz="4800" b="1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הגדרה</a:t>
            </a: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שיטתית למושג "פריפריה" </a:t>
            </a:r>
          </a:p>
          <a:p>
            <a:pPr algn="just">
              <a:lnSpc>
                <a:spcPct val="170000"/>
              </a:lnSpc>
              <a:buFont typeface="Symbol" panose="05050102010706020507" pitchFamily="18" charset="2"/>
              <a:buChar char="Þ"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4800" b="1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שימוש</a:t>
            </a: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בלתי-שיטתי במושג "פריפריה"</a:t>
            </a:r>
            <a:endParaRPr lang="en-US" sz="4800" b="1" dirty="0">
              <a:solidFill>
                <a:srgbClr val="00206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3FF3B8-77EB-5746-A9FF-BC8B21E02854}"/>
              </a:ext>
            </a:extLst>
          </p:cNvPr>
          <p:cNvSpPr/>
          <p:nvPr/>
        </p:nvSpPr>
        <p:spPr>
          <a:xfrm>
            <a:off x="-222738" y="6201508"/>
            <a:ext cx="1184030" cy="84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F8D181-D900-3341-8F8C-4BC136883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5ADC6-A60C-C249-B5F8-C8504EB2C162}"/>
              </a:ext>
            </a:extLst>
          </p:cNvPr>
          <p:cNvSpPr/>
          <p:nvPr/>
        </p:nvSpPr>
        <p:spPr>
          <a:xfrm>
            <a:off x="-222739" y="5627078"/>
            <a:ext cx="3001107" cy="141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0B761B-8EC2-5145-9965-9F2FC4BB7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2AAE8AEF-AE8F-BA47-B654-FD36D83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92" y="5117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3100" dirty="0">
                <a:solidFill>
                  <a:srgbClr val="002060"/>
                </a:solidFill>
              </a:rPr>
              <a:t/>
            </a:r>
            <a:br>
              <a:rPr lang="he-IL" sz="3100" dirty="0">
                <a:solidFill>
                  <a:srgbClr val="002060"/>
                </a:solidFill>
              </a:rPr>
            </a:br>
            <a:r>
              <a:rPr lang="he-IL" sz="3100" b="1" dirty="0">
                <a:solidFill>
                  <a:srgbClr val="00206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בג"ץ נסר נ' ממשלת ישראל (2012)‏</a:t>
            </a:r>
            <a:r>
              <a:rPr lang="he-IL" sz="3100" b="1" dirty="0">
                <a:solidFill>
                  <a:srgbClr val="00206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‏: </a:t>
            </a:r>
            <a:r>
              <a:rPr lang="he-IL" sz="5300" dirty="0">
                <a:solidFill>
                  <a:srgbClr val="002060"/>
                </a:solidFill>
              </a:rPr>
              <a:t/>
            </a:r>
            <a:br>
              <a:rPr lang="he-IL" sz="5300" dirty="0">
                <a:solidFill>
                  <a:srgbClr val="002060"/>
                </a:solidFill>
              </a:rPr>
            </a:b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xmlns="" id="{DBCC1E86-7036-DA4A-B652-0AD7ED12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92" y="183734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"היעדר קריטריון חקוק... מלמד על היות החקיקה </a:t>
            </a:r>
            <a:r>
              <a:rPr lang="he-IL" sz="3600" b="1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שרירותית</a:t>
            </a: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בלתי עקבית ועל כך שלא נעשה כל ניסיון לבחור את רשימת הישובים הזכאים באופן שוויוני ואובייקטיבי...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בהיעדר קריטריונים כלשהם להענקת הטבות מס לא ברור האם, ובאיזו מידה, מגשים סעיף 11(ב) את </a:t>
            </a:r>
            <a:r>
              <a:rPr lang="he-IL" sz="3600" b="1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תכליתו</a:t>
            </a: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קרי, פיזור אוכלוסייה לפי סדרי עדיפות לאומיים וחיזוק יישובי הפריפריה...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האם מדובר בפריפריה סוציו-אקונומית או שמא בפריפריה גיאוגרפית? ואולי הכוונה לפריפריה ביטחונית? או אולי הכוונה לכולן יחד? תשובה לשאלות אלה אין...</a:t>
            </a:r>
            <a:r>
              <a:rPr lang="en-US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.“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he-IL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כב' הנשיאה ביניש)</a:t>
            </a:r>
            <a:endParaRPr lang="en-US" sz="36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330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A89DC7-F05E-436B-9BD6-F35BFA2AB94A}"/>
              </a:ext>
            </a:extLst>
          </p:cNvPr>
          <p:cNvGrpSpPr/>
          <p:nvPr/>
        </p:nvGrpSpPr>
        <p:grpSpPr>
          <a:xfrm>
            <a:off x="1685143" y="458172"/>
            <a:ext cx="1550425" cy="1550421"/>
            <a:chOff x="6251956" y="5057099"/>
            <a:chExt cx="1095932" cy="10959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BE76AD7-CD8C-4A3F-880C-F4FAF0415AF1}"/>
                </a:ext>
              </a:extLst>
            </p:cNvPr>
            <p:cNvSpPr/>
            <p:nvPr/>
          </p:nvSpPr>
          <p:spPr>
            <a:xfrm>
              <a:off x="6251956" y="5057099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3DBE4BF-A343-43AB-997D-5775839952CD}"/>
                </a:ext>
              </a:extLst>
            </p:cNvPr>
            <p:cNvGrpSpPr/>
            <p:nvPr/>
          </p:nvGrpSpPr>
          <p:grpSpPr>
            <a:xfrm rot="20480386">
              <a:off x="6348685" y="5319040"/>
              <a:ext cx="825847" cy="594937"/>
              <a:chOff x="2451101" y="-531813"/>
              <a:chExt cx="965200" cy="695326"/>
            </a:xfrm>
            <a:solidFill>
              <a:schemeClr val="bg1"/>
            </a:solidFill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xmlns="" id="{64AA7AB0-8B30-446E-A06B-63161E9BA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6" y="-490538"/>
                <a:ext cx="814388" cy="609600"/>
              </a:xfrm>
              <a:custGeom>
                <a:avLst/>
                <a:gdLst>
                  <a:gd name="T0" fmla="*/ 212 w 216"/>
                  <a:gd name="T1" fmla="*/ 161 h 161"/>
                  <a:gd name="T2" fmla="*/ 211 w 216"/>
                  <a:gd name="T3" fmla="*/ 161 h 161"/>
                  <a:gd name="T4" fmla="*/ 3 w 216"/>
                  <a:gd name="T5" fmla="*/ 97 h 161"/>
                  <a:gd name="T6" fmla="*/ 0 w 216"/>
                  <a:gd name="T7" fmla="*/ 92 h 161"/>
                  <a:gd name="T8" fmla="*/ 5 w 216"/>
                  <a:gd name="T9" fmla="*/ 89 h 161"/>
                  <a:gd name="T10" fmla="*/ 208 w 216"/>
                  <a:gd name="T11" fmla="*/ 151 h 161"/>
                  <a:gd name="T12" fmla="*/ 208 w 216"/>
                  <a:gd name="T13" fmla="*/ 10 h 161"/>
                  <a:gd name="T14" fmla="*/ 5 w 216"/>
                  <a:gd name="T15" fmla="*/ 73 h 161"/>
                  <a:gd name="T16" fmla="*/ 0 w 216"/>
                  <a:gd name="T17" fmla="*/ 70 h 161"/>
                  <a:gd name="T18" fmla="*/ 3 w 216"/>
                  <a:gd name="T19" fmla="*/ 65 h 161"/>
                  <a:gd name="T20" fmla="*/ 211 w 216"/>
                  <a:gd name="T21" fmla="*/ 1 h 161"/>
                  <a:gd name="T22" fmla="*/ 215 w 216"/>
                  <a:gd name="T23" fmla="*/ 1 h 161"/>
                  <a:gd name="T24" fmla="*/ 216 w 216"/>
                  <a:gd name="T25" fmla="*/ 5 h 161"/>
                  <a:gd name="T26" fmla="*/ 216 w 216"/>
                  <a:gd name="T27" fmla="*/ 157 h 161"/>
                  <a:gd name="T28" fmla="*/ 215 w 216"/>
                  <a:gd name="T29" fmla="*/ 160 h 161"/>
                  <a:gd name="T30" fmla="*/ 212 w 216"/>
                  <a:gd name="T31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" h="161">
                    <a:moveTo>
                      <a:pt x="212" y="161"/>
                    </a:moveTo>
                    <a:cubicBezTo>
                      <a:pt x="212" y="161"/>
                      <a:pt x="211" y="161"/>
                      <a:pt x="211" y="161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1" y="96"/>
                      <a:pt x="0" y="94"/>
                      <a:pt x="0" y="92"/>
                    </a:cubicBezTo>
                    <a:cubicBezTo>
                      <a:pt x="1" y="89"/>
                      <a:pt x="3" y="88"/>
                      <a:pt x="5" y="89"/>
                    </a:cubicBezTo>
                    <a:cubicBezTo>
                      <a:pt x="208" y="151"/>
                      <a:pt x="208" y="151"/>
                      <a:pt x="208" y="151"/>
                    </a:cubicBezTo>
                    <a:cubicBezTo>
                      <a:pt x="208" y="10"/>
                      <a:pt x="208" y="10"/>
                      <a:pt x="208" y="10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3" y="73"/>
                      <a:pt x="1" y="72"/>
                      <a:pt x="0" y="70"/>
                    </a:cubicBezTo>
                    <a:cubicBezTo>
                      <a:pt x="0" y="68"/>
                      <a:pt x="1" y="66"/>
                      <a:pt x="3" y="65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12" y="0"/>
                      <a:pt x="214" y="1"/>
                      <a:pt x="215" y="1"/>
                    </a:cubicBezTo>
                    <a:cubicBezTo>
                      <a:pt x="216" y="2"/>
                      <a:pt x="216" y="3"/>
                      <a:pt x="216" y="5"/>
                    </a:cubicBezTo>
                    <a:cubicBezTo>
                      <a:pt x="216" y="157"/>
                      <a:pt x="216" y="157"/>
                      <a:pt x="216" y="157"/>
                    </a:cubicBezTo>
                    <a:cubicBezTo>
                      <a:pt x="216" y="158"/>
                      <a:pt x="216" y="159"/>
                      <a:pt x="215" y="160"/>
                    </a:cubicBezTo>
                    <a:cubicBezTo>
                      <a:pt x="214" y="160"/>
                      <a:pt x="213" y="161"/>
                      <a:pt x="212" y="1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xmlns="" id="{60871776-2093-445C-AC0C-2AE3047CA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1101" y="-274638"/>
                <a:ext cx="90488" cy="180975"/>
              </a:xfrm>
              <a:custGeom>
                <a:avLst/>
                <a:gdLst>
                  <a:gd name="T0" fmla="*/ 12 w 24"/>
                  <a:gd name="T1" fmla="*/ 48 h 48"/>
                  <a:gd name="T2" fmla="*/ 0 w 24"/>
                  <a:gd name="T3" fmla="*/ 36 h 48"/>
                  <a:gd name="T4" fmla="*/ 0 w 24"/>
                  <a:gd name="T5" fmla="*/ 12 h 48"/>
                  <a:gd name="T6" fmla="*/ 12 w 24"/>
                  <a:gd name="T7" fmla="*/ 0 h 48"/>
                  <a:gd name="T8" fmla="*/ 24 w 24"/>
                  <a:gd name="T9" fmla="*/ 12 h 48"/>
                  <a:gd name="T10" fmla="*/ 24 w 24"/>
                  <a:gd name="T11" fmla="*/ 36 h 48"/>
                  <a:gd name="T12" fmla="*/ 12 w 24"/>
                  <a:gd name="T13" fmla="*/ 48 h 48"/>
                  <a:gd name="T14" fmla="*/ 12 w 24"/>
                  <a:gd name="T15" fmla="*/ 8 h 48"/>
                  <a:gd name="T16" fmla="*/ 8 w 24"/>
                  <a:gd name="T17" fmla="*/ 12 h 48"/>
                  <a:gd name="T18" fmla="*/ 8 w 24"/>
                  <a:gd name="T19" fmla="*/ 36 h 48"/>
                  <a:gd name="T20" fmla="*/ 12 w 24"/>
                  <a:gd name="T21" fmla="*/ 40 h 48"/>
                  <a:gd name="T22" fmla="*/ 16 w 24"/>
                  <a:gd name="T23" fmla="*/ 36 h 48"/>
                  <a:gd name="T24" fmla="*/ 16 w 24"/>
                  <a:gd name="T25" fmla="*/ 12 h 48"/>
                  <a:gd name="T26" fmla="*/ 12 w 24"/>
                  <a:gd name="T2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8">
                    <a:moveTo>
                      <a:pt x="12" y="48"/>
                    </a:moveTo>
                    <a:cubicBezTo>
                      <a:pt x="6" y="48"/>
                      <a:pt x="0" y="42"/>
                      <a:pt x="0" y="3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42"/>
                      <a:pt x="19" y="48"/>
                      <a:pt x="12" y="48"/>
                    </a:cubicBezTo>
                    <a:moveTo>
                      <a:pt x="12" y="8"/>
                    </a:moveTo>
                    <a:cubicBezTo>
                      <a:pt x="10" y="8"/>
                      <a:pt x="8" y="9"/>
                      <a:pt x="8" y="1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10" y="40"/>
                      <a:pt x="12" y="40"/>
                    </a:cubicBezTo>
                    <a:cubicBezTo>
                      <a:pt x="14" y="40"/>
                      <a:pt x="16" y="38"/>
                      <a:pt x="16" y="36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9"/>
                      <a:pt x="14" y="8"/>
                      <a:pt x="1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xmlns="" id="{CAF85739-02E5-44DE-B084-37546A7ED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5651" y="-531813"/>
                <a:ext cx="120650" cy="695325"/>
              </a:xfrm>
              <a:custGeom>
                <a:avLst/>
                <a:gdLst>
                  <a:gd name="T0" fmla="*/ 16 w 32"/>
                  <a:gd name="T1" fmla="*/ 184 h 184"/>
                  <a:gd name="T2" fmla="*/ 0 w 32"/>
                  <a:gd name="T3" fmla="*/ 168 h 184"/>
                  <a:gd name="T4" fmla="*/ 0 w 32"/>
                  <a:gd name="T5" fmla="*/ 16 h 184"/>
                  <a:gd name="T6" fmla="*/ 16 w 32"/>
                  <a:gd name="T7" fmla="*/ 0 h 184"/>
                  <a:gd name="T8" fmla="*/ 32 w 32"/>
                  <a:gd name="T9" fmla="*/ 16 h 184"/>
                  <a:gd name="T10" fmla="*/ 32 w 32"/>
                  <a:gd name="T11" fmla="*/ 168 h 184"/>
                  <a:gd name="T12" fmla="*/ 16 w 32"/>
                  <a:gd name="T13" fmla="*/ 184 h 184"/>
                  <a:gd name="T14" fmla="*/ 16 w 32"/>
                  <a:gd name="T15" fmla="*/ 8 h 184"/>
                  <a:gd name="T16" fmla="*/ 8 w 32"/>
                  <a:gd name="T17" fmla="*/ 16 h 184"/>
                  <a:gd name="T18" fmla="*/ 8 w 32"/>
                  <a:gd name="T19" fmla="*/ 168 h 184"/>
                  <a:gd name="T20" fmla="*/ 16 w 32"/>
                  <a:gd name="T21" fmla="*/ 176 h 184"/>
                  <a:gd name="T22" fmla="*/ 24 w 32"/>
                  <a:gd name="T23" fmla="*/ 168 h 184"/>
                  <a:gd name="T24" fmla="*/ 24 w 32"/>
                  <a:gd name="T25" fmla="*/ 16 h 184"/>
                  <a:gd name="T26" fmla="*/ 16 w 32"/>
                  <a:gd name="T27" fmla="*/ 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84">
                    <a:moveTo>
                      <a:pt x="16" y="184"/>
                    </a:moveTo>
                    <a:cubicBezTo>
                      <a:pt x="7" y="184"/>
                      <a:pt x="0" y="177"/>
                      <a:pt x="0" y="16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77"/>
                      <a:pt x="25" y="184"/>
                      <a:pt x="16" y="184"/>
                    </a:cubicBezTo>
                    <a:moveTo>
                      <a:pt x="16" y="8"/>
                    </a:moveTo>
                    <a:cubicBezTo>
                      <a:pt x="12" y="8"/>
                      <a:pt x="8" y="11"/>
                      <a:pt x="8" y="16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8" y="172"/>
                      <a:pt x="12" y="176"/>
                      <a:pt x="16" y="176"/>
                    </a:cubicBezTo>
                    <a:cubicBezTo>
                      <a:pt x="21" y="176"/>
                      <a:pt x="24" y="172"/>
                      <a:pt x="24" y="16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1"/>
                      <a:pt x="21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0">
                <a:extLst>
                  <a:ext uri="{FF2B5EF4-FFF2-40B4-BE49-F238E27FC236}">
                    <a16:creationId xmlns:a16="http://schemas.microsoft.com/office/drawing/2014/main" xmlns="" id="{80DCA2DA-E72E-4A19-BABA-13A2795F8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-200025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xmlns="" id="{25ADFE20-6775-459C-AC43-3CB9CA9B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838" y="-200025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xmlns="" id="{01B17AD1-47A8-43FD-99E3-5399933DA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163" y="-200025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xmlns="" id="{EB81D931-7BB9-460F-BFF4-11BC91DBC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363" y="-93663"/>
                <a:ext cx="227013" cy="166688"/>
              </a:xfrm>
              <a:custGeom>
                <a:avLst/>
                <a:gdLst>
                  <a:gd name="T0" fmla="*/ 56 w 60"/>
                  <a:gd name="T1" fmla="*/ 44 h 44"/>
                  <a:gd name="T2" fmla="*/ 55 w 60"/>
                  <a:gd name="T3" fmla="*/ 43 h 44"/>
                  <a:gd name="T4" fmla="*/ 3 w 60"/>
                  <a:gd name="T5" fmla="*/ 23 h 44"/>
                  <a:gd name="T6" fmla="*/ 0 w 60"/>
                  <a:gd name="T7" fmla="*/ 20 h 44"/>
                  <a:gd name="T8" fmla="*/ 0 w 60"/>
                  <a:gd name="T9" fmla="*/ 0 h 44"/>
                  <a:gd name="T10" fmla="*/ 8 w 60"/>
                  <a:gd name="T11" fmla="*/ 0 h 44"/>
                  <a:gd name="T12" fmla="*/ 8 w 60"/>
                  <a:gd name="T13" fmla="*/ 17 h 44"/>
                  <a:gd name="T14" fmla="*/ 52 w 60"/>
                  <a:gd name="T15" fmla="*/ 34 h 44"/>
                  <a:gd name="T16" fmla="*/ 52 w 60"/>
                  <a:gd name="T17" fmla="*/ 16 h 44"/>
                  <a:gd name="T18" fmla="*/ 60 w 60"/>
                  <a:gd name="T19" fmla="*/ 16 h 44"/>
                  <a:gd name="T20" fmla="*/ 60 w 60"/>
                  <a:gd name="T21" fmla="*/ 40 h 44"/>
                  <a:gd name="T22" fmla="*/ 58 w 60"/>
                  <a:gd name="T23" fmla="*/ 43 h 44"/>
                  <a:gd name="T24" fmla="*/ 56 w 60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44">
                    <a:moveTo>
                      <a:pt x="56" y="44"/>
                    </a:moveTo>
                    <a:cubicBezTo>
                      <a:pt x="56" y="44"/>
                      <a:pt x="55" y="44"/>
                      <a:pt x="55" y="4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1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1"/>
                      <a:pt x="60" y="42"/>
                      <a:pt x="58" y="43"/>
                    </a:cubicBezTo>
                    <a:cubicBezTo>
                      <a:pt x="58" y="43"/>
                      <a:pt x="57" y="44"/>
                      <a:pt x="56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xmlns="" id="{4D3C64BE-F1CF-495E-AE35-9FBBC934F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038" y="-107950"/>
                <a:ext cx="347663" cy="271463"/>
              </a:xfrm>
              <a:custGeom>
                <a:avLst/>
                <a:gdLst>
                  <a:gd name="T0" fmla="*/ 88 w 92"/>
                  <a:gd name="T1" fmla="*/ 72 h 72"/>
                  <a:gd name="T2" fmla="*/ 87 w 92"/>
                  <a:gd name="T3" fmla="*/ 71 h 72"/>
                  <a:gd name="T4" fmla="*/ 3 w 92"/>
                  <a:gd name="T5" fmla="*/ 39 h 72"/>
                  <a:gd name="T6" fmla="*/ 0 w 92"/>
                  <a:gd name="T7" fmla="*/ 36 h 72"/>
                  <a:gd name="T8" fmla="*/ 0 w 92"/>
                  <a:gd name="T9" fmla="*/ 0 h 72"/>
                  <a:gd name="T10" fmla="*/ 8 w 92"/>
                  <a:gd name="T11" fmla="*/ 0 h 72"/>
                  <a:gd name="T12" fmla="*/ 8 w 92"/>
                  <a:gd name="T13" fmla="*/ 33 h 72"/>
                  <a:gd name="T14" fmla="*/ 84 w 92"/>
                  <a:gd name="T15" fmla="*/ 62 h 72"/>
                  <a:gd name="T16" fmla="*/ 84 w 92"/>
                  <a:gd name="T17" fmla="*/ 24 h 72"/>
                  <a:gd name="T18" fmla="*/ 92 w 92"/>
                  <a:gd name="T19" fmla="*/ 24 h 72"/>
                  <a:gd name="T20" fmla="*/ 92 w 92"/>
                  <a:gd name="T21" fmla="*/ 68 h 72"/>
                  <a:gd name="T22" fmla="*/ 90 w 92"/>
                  <a:gd name="T23" fmla="*/ 71 h 72"/>
                  <a:gd name="T24" fmla="*/ 88 w 92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72">
                    <a:moveTo>
                      <a:pt x="88" y="72"/>
                    </a:moveTo>
                    <a:cubicBezTo>
                      <a:pt x="88" y="72"/>
                      <a:pt x="87" y="72"/>
                      <a:pt x="87" y="71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39"/>
                      <a:pt x="0" y="37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9"/>
                      <a:pt x="92" y="70"/>
                      <a:pt x="90" y="71"/>
                    </a:cubicBezTo>
                    <a:cubicBezTo>
                      <a:pt x="90" y="71"/>
                      <a:pt x="89" y="72"/>
                      <a:pt x="88" y="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xmlns="" id="{E2A7E068-D830-4B79-8D16-C65DD9F8E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026" y="-381000"/>
                <a:ext cx="30163" cy="393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EE77D6B-AE0F-4AB6-90B1-38862A001C74}"/>
              </a:ext>
            </a:extLst>
          </p:cNvPr>
          <p:cNvGrpSpPr/>
          <p:nvPr/>
        </p:nvGrpSpPr>
        <p:grpSpPr>
          <a:xfrm>
            <a:off x="12844782" y="2421252"/>
            <a:ext cx="830674" cy="830672"/>
            <a:chOff x="8056873" y="4298580"/>
            <a:chExt cx="1095932" cy="10959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D17AFF-7F50-4031-8648-57C06A8A816F}"/>
                </a:ext>
              </a:extLst>
            </p:cNvPr>
            <p:cNvSpPr/>
            <p:nvPr/>
          </p:nvSpPr>
          <p:spPr>
            <a:xfrm>
              <a:off x="8056873" y="4298580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26146FDB-0F10-4C45-A8EF-6F17E8DC6B8C}"/>
                </a:ext>
              </a:extLst>
            </p:cNvPr>
            <p:cNvGrpSpPr/>
            <p:nvPr/>
          </p:nvGrpSpPr>
          <p:grpSpPr>
            <a:xfrm>
              <a:off x="8175307" y="4557906"/>
              <a:ext cx="859064" cy="457176"/>
              <a:chOff x="5454650" y="3087688"/>
              <a:chExt cx="1282700" cy="682626"/>
            </a:xfrm>
            <a:solidFill>
              <a:schemeClr val="bg1"/>
            </a:solidFill>
          </p:grpSpPr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xmlns="" id="{6F485A3D-DC52-40BB-988A-00525A7B0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0" y="3705226"/>
                <a:ext cx="428625" cy="65088"/>
              </a:xfrm>
              <a:custGeom>
                <a:avLst/>
                <a:gdLst>
                  <a:gd name="T0" fmla="*/ 105 w 113"/>
                  <a:gd name="T1" fmla="*/ 17 h 17"/>
                  <a:gd name="T2" fmla="*/ 113 w 113"/>
                  <a:gd name="T3" fmla="*/ 8 h 17"/>
                  <a:gd name="T4" fmla="*/ 105 w 113"/>
                  <a:gd name="T5" fmla="*/ 0 h 17"/>
                  <a:gd name="T6" fmla="*/ 8 w 113"/>
                  <a:gd name="T7" fmla="*/ 0 h 17"/>
                  <a:gd name="T8" fmla="*/ 0 w 113"/>
                  <a:gd name="T9" fmla="*/ 8 h 17"/>
                  <a:gd name="T10" fmla="*/ 8 w 113"/>
                  <a:gd name="T11" fmla="*/ 17 h 17"/>
                  <a:gd name="T12" fmla="*/ 105 w 11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7">
                    <a:moveTo>
                      <a:pt x="105" y="17"/>
                    </a:moveTo>
                    <a:cubicBezTo>
                      <a:pt x="110" y="17"/>
                      <a:pt x="113" y="13"/>
                      <a:pt x="113" y="8"/>
                    </a:cubicBezTo>
                    <a:cubicBezTo>
                      <a:pt x="113" y="4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lnTo>
                      <a:pt x="10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xmlns="" id="{1FE629AC-B5CD-4DEC-BFDA-59133ECB1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0" y="3543301"/>
                <a:ext cx="425450" cy="161925"/>
              </a:xfrm>
              <a:custGeom>
                <a:avLst/>
                <a:gdLst>
                  <a:gd name="T0" fmla="*/ 7 w 112"/>
                  <a:gd name="T1" fmla="*/ 17 h 42"/>
                  <a:gd name="T2" fmla="*/ 100 w 112"/>
                  <a:gd name="T3" fmla="*/ 42 h 42"/>
                  <a:gd name="T4" fmla="*/ 102 w 112"/>
                  <a:gd name="T5" fmla="*/ 42 h 42"/>
                  <a:gd name="T6" fmla="*/ 110 w 112"/>
                  <a:gd name="T7" fmla="*/ 36 h 42"/>
                  <a:gd name="T8" fmla="*/ 105 w 112"/>
                  <a:gd name="T9" fmla="*/ 26 h 42"/>
                  <a:gd name="T10" fmla="*/ 11 w 112"/>
                  <a:gd name="T11" fmla="*/ 1 h 42"/>
                  <a:gd name="T12" fmla="*/ 1 w 112"/>
                  <a:gd name="T13" fmla="*/ 7 h 42"/>
                  <a:gd name="T14" fmla="*/ 7 w 112"/>
                  <a:gd name="T15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42">
                    <a:moveTo>
                      <a:pt x="7" y="17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1" y="42"/>
                      <a:pt x="102" y="42"/>
                      <a:pt x="102" y="42"/>
                    </a:cubicBezTo>
                    <a:cubicBezTo>
                      <a:pt x="106" y="42"/>
                      <a:pt x="109" y="40"/>
                      <a:pt x="110" y="36"/>
                    </a:cubicBezTo>
                    <a:cubicBezTo>
                      <a:pt x="112" y="32"/>
                      <a:pt x="109" y="27"/>
                      <a:pt x="105" y="2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2" y="16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xmlns="" id="{F12F27D7-33C3-4C61-9319-0627983A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5" y="3394076"/>
                <a:ext cx="387350" cy="252413"/>
              </a:xfrm>
              <a:custGeom>
                <a:avLst/>
                <a:gdLst>
                  <a:gd name="T0" fmla="*/ 5 w 102"/>
                  <a:gd name="T1" fmla="*/ 16 h 66"/>
                  <a:gd name="T2" fmla="*/ 89 w 102"/>
                  <a:gd name="T3" fmla="*/ 65 h 66"/>
                  <a:gd name="T4" fmla="*/ 93 w 102"/>
                  <a:gd name="T5" fmla="*/ 66 h 66"/>
                  <a:gd name="T6" fmla="*/ 100 w 102"/>
                  <a:gd name="T7" fmla="*/ 62 h 66"/>
                  <a:gd name="T8" fmla="*/ 97 w 102"/>
                  <a:gd name="T9" fmla="*/ 50 h 66"/>
                  <a:gd name="T10" fmla="*/ 13 w 102"/>
                  <a:gd name="T11" fmla="*/ 2 h 66"/>
                  <a:gd name="T12" fmla="*/ 2 w 102"/>
                  <a:gd name="T13" fmla="*/ 5 h 66"/>
                  <a:gd name="T14" fmla="*/ 5 w 102"/>
                  <a:gd name="T15" fmla="*/ 1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66">
                    <a:moveTo>
                      <a:pt x="5" y="16"/>
                    </a:moveTo>
                    <a:cubicBezTo>
                      <a:pt x="89" y="65"/>
                      <a:pt x="89" y="65"/>
                      <a:pt x="89" y="65"/>
                    </a:cubicBezTo>
                    <a:cubicBezTo>
                      <a:pt x="90" y="65"/>
                      <a:pt x="91" y="66"/>
                      <a:pt x="93" y="66"/>
                    </a:cubicBezTo>
                    <a:cubicBezTo>
                      <a:pt x="96" y="66"/>
                      <a:pt x="98" y="64"/>
                      <a:pt x="100" y="62"/>
                    </a:cubicBezTo>
                    <a:cubicBezTo>
                      <a:pt x="102" y="58"/>
                      <a:pt x="101" y="53"/>
                      <a:pt x="97" y="5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0"/>
                      <a:pt x="4" y="1"/>
                      <a:pt x="2" y="5"/>
                    </a:cubicBezTo>
                    <a:cubicBezTo>
                      <a:pt x="0" y="9"/>
                      <a:pt x="1" y="14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xmlns="" id="{EAB629A5-3A60-4983-838E-9A0FA38D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5" y="3268663"/>
                <a:ext cx="330200" cy="325438"/>
              </a:xfrm>
              <a:custGeom>
                <a:avLst/>
                <a:gdLst>
                  <a:gd name="T0" fmla="*/ 72 w 87"/>
                  <a:gd name="T1" fmla="*/ 83 h 85"/>
                  <a:gd name="T2" fmla="*/ 78 w 87"/>
                  <a:gd name="T3" fmla="*/ 85 h 85"/>
                  <a:gd name="T4" fmla="*/ 84 w 87"/>
                  <a:gd name="T5" fmla="*/ 83 h 85"/>
                  <a:gd name="T6" fmla="*/ 84 w 87"/>
                  <a:gd name="T7" fmla="*/ 71 h 85"/>
                  <a:gd name="T8" fmla="*/ 15 w 87"/>
                  <a:gd name="T9" fmla="*/ 3 h 85"/>
                  <a:gd name="T10" fmla="*/ 4 w 87"/>
                  <a:gd name="T11" fmla="*/ 3 h 85"/>
                  <a:gd name="T12" fmla="*/ 4 w 87"/>
                  <a:gd name="T13" fmla="*/ 14 h 85"/>
                  <a:gd name="T14" fmla="*/ 72 w 87"/>
                  <a:gd name="T15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85">
                    <a:moveTo>
                      <a:pt x="72" y="83"/>
                    </a:moveTo>
                    <a:cubicBezTo>
                      <a:pt x="74" y="85"/>
                      <a:pt x="76" y="85"/>
                      <a:pt x="78" y="85"/>
                    </a:cubicBezTo>
                    <a:cubicBezTo>
                      <a:pt x="80" y="85"/>
                      <a:pt x="82" y="85"/>
                      <a:pt x="84" y="83"/>
                    </a:cubicBezTo>
                    <a:cubicBezTo>
                      <a:pt x="87" y="80"/>
                      <a:pt x="87" y="75"/>
                      <a:pt x="84" y="7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0"/>
                      <a:pt x="7" y="0"/>
                      <a:pt x="4" y="3"/>
                    </a:cubicBezTo>
                    <a:cubicBezTo>
                      <a:pt x="0" y="6"/>
                      <a:pt x="0" y="11"/>
                      <a:pt x="4" y="14"/>
                    </a:cubicBezTo>
                    <a:lnTo>
                      <a:pt x="72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xmlns="" id="{088FD788-06A2-4929-9B49-46B9F078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4688" y="3168651"/>
                <a:ext cx="257175" cy="385763"/>
              </a:xfrm>
              <a:custGeom>
                <a:avLst/>
                <a:gdLst>
                  <a:gd name="T0" fmla="*/ 51 w 68"/>
                  <a:gd name="T1" fmla="*/ 97 h 101"/>
                  <a:gd name="T2" fmla="*/ 58 w 68"/>
                  <a:gd name="T3" fmla="*/ 101 h 101"/>
                  <a:gd name="T4" fmla="*/ 62 w 68"/>
                  <a:gd name="T5" fmla="*/ 100 h 101"/>
                  <a:gd name="T6" fmla="*/ 65 w 68"/>
                  <a:gd name="T7" fmla="*/ 89 h 101"/>
                  <a:gd name="T8" fmla="*/ 17 w 68"/>
                  <a:gd name="T9" fmla="*/ 5 h 101"/>
                  <a:gd name="T10" fmla="*/ 6 w 68"/>
                  <a:gd name="T11" fmla="*/ 2 h 101"/>
                  <a:gd name="T12" fmla="*/ 3 w 68"/>
                  <a:gd name="T13" fmla="*/ 13 h 101"/>
                  <a:gd name="T14" fmla="*/ 51 w 68"/>
                  <a:gd name="T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01">
                    <a:moveTo>
                      <a:pt x="51" y="97"/>
                    </a:moveTo>
                    <a:cubicBezTo>
                      <a:pt x="53" y="100"/>
                      <a:pt x="55" y="101"/>
                      <a:pt x="58" y="101"/>
                    </a:cubicBezTo>
                    <a:cubicBezTo>
                      <a:pt x="60" y="101"/>
                      <a:pt x="61" y="101"/>
                      <a:pt x="62" y="100"/>
                    </a:cubicBezTo>
                    <a:cubicBezTo>
                      <a:pt x="66" y="98"/>
                      <a:pt x="68" y="93"/>
                      <a:pt x="65" y="8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0" y="0"/>
                      <a:pt x="6" y="2"/>
                    </a:cubicBezTo>
                    <a:cubicBezTo>
                      <a:pt x="2" y="4"/>
                      <a:pt x="0" y="9"/>
                      <a:pt x="3" y="13"/>
                    </a:cubicBezTo>
                    <a:lnTo>
                      <a:pt x="51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xmlns="" id="{875DE4CB-FA89-4401-8FC0-308B282D8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3106738"/>
                <a:ext cx="166688" cy="425450"/>
              </a:xfrm>
              <a:custGeom>
                <a:avLst/>
                <a:gdLst>
                  <a:gd name="T0" fmla="*/ 27 w 44"/>
                  <a:gd name="T1" fmla="*/ 105 h 111"/>
                  <a:gd name="T2" fmla="*/ 35 w 44"/>
                  <a:gd name="T3" fmla="*/ 111 h 111"/>
                  <a:gd name="T4" fmla="*/ 37 w 44"/>
                  <a:gd name="T5" fmla="*/ 111 h 111"/>
                  <a:gd name="T6" fmla="*/ 43 w 44"/>
                  <a:gd name="T7" fmla="*/ 101 h 111"/>
                  <a:gd name="T8" fmla="*/ 17 w 44"/>
                  <a:gd name="T9" fmla="*/ 7 h 111"/>
                  <a:gd name="T10" fmla="*/ 7 w 44"/>
                  <a:gd name="T11" fmla="*/ 1 h 111"/>
                  <a:gd name="T12" fmla="*/ 2 w 44"/>
                  <a:gd name="T13" fmla="*/ 11 h 111"/>
                  <a:gd name="T14" fmla="*/ 27 w 44"/>
                  <a:gd name="T15" fmla="*/ 10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1">
                    <a:moveTo>
                      <a:pt x="27" y="105"/>
                    </a:moveTo>
                    <a:cubicBezTo>
                      <a:pt x="28" y="109"/>
                      <a:pt x="31" y="111"/>
                      <a:pt x="35" y="111"/>
                    </a:cubicBezTo>
                    <a:cubicBezTo>
                      <a:pt x="35" y="111"/>
                      <a:pt x="36" y="111"/>
                      <a:pt x="37" y="111"/>
                    </a:cubicBezTo>
                    <a:cubicBezTo>
                      <a:pt x="41" y="109"/>
                      <a:pt x="44" y="105"/>
                      <a:pt x="43" y="101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3"/>
                      <a:pt x="12" y="0"/>
                      <a:pt x="7" y="1"/>
                    </a:cubicBezTo>
                    <a:cubicBezTo>
                      <a:pt x="3" y="2"/>
                      <a:pt x="0" y="7"/>
                      <a:pt x="2" y="11"/>
                    </a:cubicBezTo>
                    <a:lnTo>
                      <a:pt x="27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xmlns="" id="{8F5AA956-480D-4A60-AC3A-2A7CF0D3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087688"/>
                <a:ext cx="60325" cy="436563"/>
              </a:xfrm>
              <a:custGeom>
                <a:avLst/>
                <a:gdLst>
                  <a:gd name="T0" fmla="*/ 8 w 16"/>
                  <a:gd name="T1" fmla="*/ 114 h 114"/>
                  <a:gd name="T2" fmla="*/ 16 w 16"/>
                  <a:gd name="T3" fmla="*/ 106 h 114"/>
                  <a:gd name="T4" fmla="*/ 16 w 16"/>
                  <a:gd name="T5" fmla="*/ 9 h 114"/>
                  <a:gd name="T6" fmla="*/ 8 w 16"/>
                  <a:gd name="T7" fmla="*/ 0 h 114"/>
                  <a:gd name="T8" fmla="*/ 0 w 16"/>
                  <a:gd name="T9" fmla="*/ 9 h 114"/>
                  <a:gd name="T10" fmla="*/ 0 w 16"/>
                  <a:gd name="T11" fmla="*/ 106 h 114"/>
                  <a:gd name="T12" fmla="*/ 8 w 16"/>
                  <a:gd name="T1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14">
                    <a:moveTo>
                      <a:pt x="8" y="114"/>
                    </a:moveTo>
                    <a:cubicBezTo>
                      <a:pt x="13" y="114"/>
                      <a:pt x="16" y="110"/>
                      <a:pt x="16" y="10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4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xmlns="" id="{328AA5A6-9E79-438A-AB7F-F6A93846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163" y="3106738"/>
                <a:ext cx="163513" cy="425450"/>
              </a:xfrm>
              <a:custGeom>
                <a:avLst/>
                <a:gdLst>
                  <a:gd name="T0" fmla="*/ 7 w 43"/>
                  <a:gd name="T1" fmla="*/ 111 h 111"/>
                  <a:gd name="T2" fmla="*/ 9 w 43"/>
                  <a:gd name="T3" fmla="*/ 111 h 111"/>
                  <a:gd name="T4" fmla="*/ 17 w 43"/>
                  <a:gd name="T5" fmla="*/ 105 h 111"/>
                  <a:gd name="T6" fmla="*/ 42 w 43"/>
                  <a:gd name="T7" fmla="*/ 11 h 111"/>
                  <a:gd name="T8" fmla="*/ 36 w 43"/>
                  <a:gd name="T9" fmla="*/ 1 h 111"/>
                  <a:gd name="T10" fmla="*/ 26 w 43"/>
                  <a:gd name="T11" fmla="*/ 7 h 111"/>
                  <a:gd name="T12" fmla="*/ 1 w 43"/>
                  <a:gd name="T13" fmla="*/ 101 h 111"/>
                  <a:gd name="T14" fmla="*/ 7 w 43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11">
                    <a:moveTo>
                      <a:pt x="7" y="111"/>
                    </a:moveTo>
                    <a:cubicBezTo>
                      <a:pt x="7" y="111"/>
                      <a:pt x="8" y="111"/>
                      <a:pt x="9" y="111"/>
                    </a:cubicBezTo>
                    <a:cubicBezTo>
                      <a:pt x="12" y="111"/>
                      <a:pt x="16" y="109"/>
                      <a:pt x="17" y="10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7"/>
                      <a:pt x="40" y="2"/>
                      <a:pt x="36" y="1"/>
                    </a:cubicBezTo>
                    <a:cubicBezTo>
                      <a:pt x="32" y="0"/>
                      <a:pt x="27" y="3"/>
                      <a:pt x="26" y="7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5"/>
                      <a:pt x="2" y="109"/>
                      <a:pt x="7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xmlns="" id="{228645E3-08A5-4F39-88FD-45305E21F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168651"/>
                <a:ext cx="254000" cy="385763"/>
              </a:xfrm>
              <a:custGeom>
                <a:avLst/>
                <a:gdLst>
                  <a:gd name="T0" fmla="*/ 5 w 67"/>
                  <a:gd name="T1" fmla="*/ 100 h 101"/>
                  <a:gd name="T2" fmla="*/ 9 w 67"/>
                  <a:gd name="T3" fmla="*/ 101 h 101"/>
                  <a:gd name="T4" fmla="*/ 16 w 67"/>
                  <a:gd name="T5" fmla="*/ 97 h 101"/>
                  <a:gd name="T6" fmla="*/ 65 w 67"/>
                  <a:gd name="T7" fmla="*/ 13 h 101"/>
                  <a:gd name="T8" fmla="*/ 62 w 67"/>
                  <a:gd name="T9" fmla="*/ 2 h 101"/>
                  <a:gd name="T10" fmla="*/ 50 w 67"/>
                  <a:gd name="T11" fmla="*/ 5 h 101"/>
                  <a:gd name="T12" fmla="*/ 2 w 67"/>
                  <a:gd name="T13" fmla="*/ 89 h 101"/>
                  <a:gd name="T14" fmla="*/ 5 w 67"/>
                  <a:gd name="T1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01">
                    <a:moveTo>
                      <a:pt x="5" y="100"/>
                    </a:moveTo>
                    <a:cubicBezTo>
                      <a:pt x="6" y="101"/>
                      <a:pt x="8" y="101"/>
                      <a:pt x="9" y="101"/>
                    </a:cubicBezTo>
                    <a:cubicBezTo>
                      <a:pt x="12" y="101"/>
                      <a:pt x="15" y="100"/>
                      <a:pt x="16" y="97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7" y="9"/>
                      <a:pt x="66" y="4"/>
                      <a:pt x="62" y="2"/>
                    </a:cubicBezTo>
                    <a:cubicBezTo>
                      <a:pt x="58" y="0"/>
                      <a:pt x="53" y="1"/>
                      <a:pt x="50" y="5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3"/>
                      <a:pt x="1" y="98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xmlns="" id="{5E7A3F6A-7405-478E-B885-DA091167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525" y="3268663"/>
                <a:ext cx="330200" cy="325438"/>
              </a:xfrm>
              <a:custGeom>
                <a:avLst/>
                <a:gdLst>
                  <a:gd name="T0" fmla="*/ 4 w 87"/>
                  <a:gd name="T1" fmla="*/ 83 h 85"/>
                  <a:gd name="T2" fmla="*/ 9 w 87"/>
                  <a:gd name="T3" fmla="*/ 85 h 85"/>
                  <a:gd name="T4" fmla="*/ 15 w 87"/>
                  <a:gd name="T5" fmla="*/ 83 h 85"/>
                  <a:gd name="T6" fmla="*/ 84 w 87"/>
                  <a:gd name="T7" fmla="*/ 14 h 85"/>
                  <a:gd name="T8" fmla="*/ 84 w 87"/>
                  <a:gd name="T9" fmla="*/ 3 h 85"/>
                  <a:gd name="T10" fmla="*/ 72 w 87"/>
                  <a:gd name="T11" fmla="*/ 3 h 85"/>
                  <a:gd name="T12" fmla="*/ 4 w 87"/>
                  <a:gd name="T13" fmla="*/ 71 h 85"/>
                  <a:gd name="T14" fmla="*/ 4 w 87"/>
                  <a:gd name="T15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85">
                    <a:moveTo>
                      <a:pt x="4" y="83"/>
                    </a:moveTo>
                    <a:cubicBezTo>
                      <a:pt x="5" y="85"/>
                      <a:pt x="7" y="85"/>
                      <a:pt x="9" y="85"/>
                    </a:cubicBezTo>
                    <a:cubicBezTo>
                      <a:pt x="11" y="85"/>
                      <a:pt x="14" y="85"/>
                      <a:pt x="15" y="83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7" y="11"/>
                      <a:pt x="87" y="6"/>
                      <a:pt x="84" y="3"/>
                    </a:cubicBezTo>
                    <a:cubicBezTo>
                      <a:pt x="80" y="0"/>
                      <a:pt x="75" y="0"/>
                      <a:pt x="72" y="3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0" y="75"/>
                      <a:pt x="0" y="80"/>
                      <a:pt x="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:a16="http://schemas.microsoft.com/office/drawing/2014/main" xmlns="" id="{D4FEA9E7-11AA-4C13-ACDD-B06EAC775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3394076"/>
                <a:ext cx="392113" cy="252413"/>
              </a:xfrm>
              <a:custGeom>
                <a:avLst/>
                <a:gdLst>
                  <a:gd name="T0" fmla="*/ 2 w 103"/>
                  <a:gd name="T1" fmla="*/ 62 h 66"/>
                  <a:gd name="T2" fmla="*/ 9 w 103"/>
                  <a:gd name="T3" fmla="*/ 66 h 66"/>
                  <a:gd name="T4" fmla="*/ 14 w 103"/>
                  <a:gd name="T5" fmla="*/ 65 h 66"/>
                  <a:gd name="T6" fmla="*/ 98 w 103"/>
                  <a:gd name="T7" fmla="*/ 16 h 66"/>
                  <a:gd name="T8" fmla="*/ 101 w 103"/>
                  <a:gd name="T9" fmla="*/ 5 h 66"/>
                  <a:gd name="T10" fmla="*/ 89 w 103"/>
                  <a:gd name="T11" fmla="*/ 2 h 66"/>
                  <a:gd name="T12" fmla="*/ 5 w 103"/>
                  <a:gd name="T13" fmla="*/ 50 h 66"/>
                  <a:gd name="T14" fmla="*/ 2 w 103"/>
                  <a:gd name="T1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6">
                    <a:moveTo>
                      <a:pt x="2" y="62"/>
                    </a:moveTo>
                    <a:cubicBezTo>
                      <a:pt x="4" y="64"/>
                      <a:pt x="7" y="66"/>
                      <a:pt x="9" y="66"/>
                    </a:cubicBezTo>
                    <a:cubicBezTo>
                      <a:pt x="11" y="66"/>
                      <a:pt x="12" y="65"/>
                      <a:pt x="14" y="65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101" y="14"/>
                      <a:pt x="103" y="9"/>
                      <a:pt x="101" y="5"/>
                    </a:cubicBezTo>
                    <a:cubicBezTo>
                      <a:pt x="98" y="1"/>
                      <a:pt x="93" y="0"/>
                      <a:pt x="89" y="2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" y="53"/>
                      <a:pt x="0" y="58"/>
                      <a:pt x="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xmlns="" id="{3738DE86-3AFE-4D76-BA4D-9BFF536D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613" y="3543301"/>
                <a:ext cx="425450" cy="161925"/>
              </a:xfrm>
              <a:custGeom>
                <a:avLst/>
                <a:gdLst>
                  <a:gd name="T0" fmla="*/ 1 w 112"/>
                  <a:gd name="T1" fmla="*/ 36 h 42"/>
                  <a:gd name="T2" fmla="*/ 9 w 112"/>
                  <a:gd name="T3" fmla="*/ 42 h 42"/>
                  <a:gd name="T4" fmla="*/ 11 w 112"/>
                  <a:gd name="T5" fmla="*/ 42 h 42"/>
                  <a:gd name="T6" fmla="*/ 105 w 112"/>
                  <a:gd name="T7" fmla="*/ 17 h 42"/>
                  <a:gd name="T8" fmla="*/ 110 w 112"/>
                  <a:gd name="T9" fmla="*/ 7 h 42"/>
                  <a:gd name="T10" fmla="*/ 100 w 112"/>
                  <a:gd name="T11" fmla="*/ 1 h 42"/>
                  <a:gd name="T12" fmla="*/ 7 w 112"/>
                  <a:gd name="T13" fmla="*/ 26 h 42"/>
                  <a:gd name="T14" fmla="*/ 1 w 112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42">
                    <a:moveTo>
                      <a:pt x="1" y="36"/>
                    </a:moveTo>
                    <a:cubicBezTo>
                      <a:pt x="2" y="40"/>
                      <a:pt x="5" y="42"/>
                      <a:pt x="9" y="42"/>
                    </a:cubicBezTo>
                    <a:cubicBezTo>
                      <a:pt x="10" y="42"/>
                      <a:pt x="10" y="42"/>
                      <a:pt x="11" y="42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9" y="16"/>
                      <a:pt x="112" y="11"/>
                      <a:pt x="110" y="7"/>
                    </a:cubicBezTo>
                    <a:cubicBezTo>
                      <a:pt x="109" y="2"/>
                      <a:pt x="105" y="0"/>
                      <a:pt x="100" y="1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7"/>
                      <a:pt x="0" y="32"/>
                      <a:pt x="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0">
                <a:extLst>
                  <a:ext uri="{FF2B5EF4-FFF2-40B4-BE49-F238E27FC236}">
                    <a16:creationId xmlns:a16="http://schemas.microsoft.com/office/drawing/2014/main" xmlns="" id="{98A1AB44-F65A-42E3-8C44-08F9EDD79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725" y="3705226"/>
                <a:ext cx="428625" cy="65088"/>
              </a:xfrm>
              <a:custGeom>
                <a:avLst/>
                <a:gdLst>
                  <a:gd name="T0" fmla="*/ 105 w 113"/>
                  <a:gd name="T1" fmla="*/ 0 h 17"/>
                  <a:gd name="T2" fmla="*/ 8 w 113"/>
                  <a:gd name="T3" fmla="*/ 0 h 17"/>
                  <a:gd name="T4" fmla="*/ 0 w 113"/>
                  <a:gd name="T5" fmla="*/ 8 h 17"/>
                  <a:gd name="T6" fmla="*/ 8 w 113"/>
                  <a:gd name="T7" fmla="*/ 17 h 17"/>
                  <a:gd name="T8" fmla="*/ 105 w 113"/>
                  <a:gd name="T9" fmla="*/ 17 h 17"/>
                  <a:gd name="T10" fmla="*/ 113 w 113"/>
                  <a:gd name="T11" fmla="*/ 8 h 17"/>
                  <a:gd name="T12" fmla="*/ 105 w 1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7">
                    <a:moveTo>
                      <a:pt x="10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10" y="17"/>
                      <a:pt x="113" y="13"/>
                      <a:pt x="113" y="8"/>
                    </a:cubicBezTo>
                    <a:cubicBezTo>
                      <a:pt x="113" y="4"/>
                      <a:pt x="110" y="0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05D9ABF-613D-4088-BBC3-ADFA8CAA5380}"/>
              </a:ext>
            </a:extLst>
          </p:cNvPr>
          <p:cNvGrpSpPr/>
          <p:nvPr/>
        </p:nvGrpSpPr>
        <p:grpSpPr>
          <a:xfrm>
            <a:off x="12938574" y="4572784"/>
            <a:ext cx="830674" cy="830672"/>
            <a:chOff x="7050391" y="2038831"/>
            <a:chExt cx="1095932" cy="10959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730F35C-5A6B-42D4-AA06-473C27CE5021}"/>
                </a:ext>
              </a:extLst>
            </p:cNvPr>
            <p:cNvSpPr/>
            <p:nvPr/>
          </p:nvSpPr>
          <p:spPr>
            <a:xfrm>
              <a:off x="7050391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61CB5D89-E4A8-42F2-B7B3-275AAAA866ED}"/>
                </a:ext>
              </a:extLst>
            </p:cNvPr>
            <p:cNvGrpSpPr/>
            <p:nvPr/>
          </p:nvGrpSpPr>
          <p:grpSpPr>
            <a:xfrm>
              <a:off x="7187396" y="2278744"/>
              <a:ext cx="821922" cy="616104"/>
              <a:chOff x="6088063" y="-41275"/>
              <a:chExt cx="969963" cy="727075"/>
            </a:xfrm>
            <a:solidFill>
              <a:schemeClr val="bg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FBD9723E-4169-4ACD-80CD-FF64737C4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8063" y="50800"/>
                <a:ext cx="969963" cy="544513"/>
              </a:xfrm>
              <a:custGeom>
                <a:avLst/>
                <a:gdLst>
                  <a:gd name="T0" fmla="*/ 128 w 257"/>
                  <a:gd name="T1" fmla="*/ 144 h 144"/>
                  <a:gd name="T2" fmla="*/ 1 w 257"/>
                  <a:gd name="T3" fmla="*/ 75 h 144"/>
                  <a:gd name="T4" fmla="*/ 1 w 257"/>
                  <a:gd name="T5" fmla="*/ 69 h 144"/>
                  <a:gd name="T6" fmla="*/ 128 w 257"/>
                  <a:gd name="T7" fmla="*/ 0 h 144"/>
                  <a:gd name="T8" fmla="*/ 255 w 257"/>
                  <a:gd name="T9" fmla="*/ 69 h 144"/>
                  <a:gd name="T10" fmla="*/ 255 w 257"/>
                  <a:gd name="T11" fmla="*/ 75 h 144"/>
                  <a:gd name="T12" fmla="*/ 128 w 257"/>
                  <a:gd name="T13" fmla="*/ 144 h 144"/>
                  <a:gd name="T14" fmla="*/ 10 w 257"/>
                  <a:gd name="T15" fmla="*/ 72 h 144"/>
                  <a:gd name="T16" fmla="*/ 128 w 257"/>
                  <a:gd name="T17" fmla="*/ 136 h 144"/>
                  <a:gd name="T18" fmla="*/ 247 w 257"/>
                  <a:gd name="T19" fmla="*/ 72 h 144"/>
                  <a:gd name="T20" fmla="*/ 128 w 257"/>
                  <a:gd name="T21" fmla="*/ 8 h 144"/>
                  <a:gd name="T22" fmla="*/ 10 w 257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44">
                    <a:moveTo>
                      <a:pt x="128" y="144"/>
                    </a:moveTo>
                    <a:cubicBezTo>
                      <a:pt x="63" y="144"/>
                      <a:pt x="4" y="77"/>
                      <a:pt x="1" y="75"/>
                    </a:cubicBezTo>
                    <a:cubicBezTo>
                      <a:pt x="0" y="73"/>
                      <a:pt x="0" y="71"/>
                      <a:pt x="1" y="69"/>
                    </a:cubicBezTo>
                    <a:cubicBezTo>
                      <a:pt x="4" y="66"/>
                      <a:pt x="63" y="0"/>
                      <a:pt x="128" y="0"/>
                    </a:cubicBezTo>
                    <a:cubicBezTo>
                      <a:pt x="193" y="0"/>
                      <a:pt x="253" y="66"/>
                      <a:pt x="255" y="69"/>
                    </a:cubicBezTo>
                    <a:cubicBezTo>
                      <a:pt x="257" y="71"/>
                      <a:pt x="257" y="73"/>
                      <a:pt x="255" y="75"/>
                    </a:cubicBezTo>
                    <a:cubicBezTo>
                      <a:pt x="253" y="77"/>
                      <a:pt x="193" y="144"/>
                      <a:pt x="128" y="144"/>
                    </a:cubicBezTo>
                    <a:close/>
                    <a:moveTo>
                      <a:pt x="10" y="72"/>
                    </a:moveTo>
                    <a:cubicBezTo>
                      <a:pt x="22" y="84"/>
                      <a:pt x="74" y="136"/>
                      <a:pt x="128" y="136"/>
                    </a:cubicBezTo>
                    <a:cubicBezTo>
                      <a:pt x="183" y="136"/>
                      <a:pt x="235" y="84"/>
                      <a:pt x="247" y="72"/>
                    </a:cubicBezTo>
                    <a:cubicBezTo>
                      <a:pt x="235" y="60"/>
                      <a:pt x="183" y="8"/>
                      <a:pt x="128" y="8"/>
                    </a:cubicBezTo>
                    <a:cubicBezTo>
                      <a:pt x="74" y="8"/>
                      <a:pt x="22" y="60"/>
                      <a:pt x="1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xmlns="" id="{C396052E-DA73-4924-B6CB-ED0648C1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-41275"/>
                <a:ext cx="482600" cy="212725"/>
              </a:xfrm>
              <a:custGeom>
                <a:avLst/>
                <a:gdLst>
                  <a:gd name="T0" fmla="*/ 128 w 128"/>
                  <a:gd name="T1" fmla="*/ 56 h 56"/>
                  <a:gd name="T2" fmla="*/ 105 w 128"/>
                  <a:gd name="T3" fmla="*/ 44 h 56"/>
                  <a:gd name="T4" fmla="*/ 0 w 128"/>
                  <a:gd name="T5" fmla="*/ 8 h 56"/>
                  <a:gd name="T6" fmla="*/ 0 w 128"/>
                  <a:gd name="T7" fmla="*/ 0 h 56"/>
                  <a:gd name="T8" fmla="*/ 109 w 128"/>
                  <a:gd name="T9" fmla="*/ 37 h 56"/>
                  <a:gd name="T10" fmla="*/ 128 w 128"/>
                  <a:gd name="T11" fmla="*/ 48 h 56"/>
                  <a:gd name="T12" fmla="*/ 128 w 12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128" y="56"/>
                    </a:moveTo>
                    <a:cubicBezTo>
                      <a:pt x="122" y="56"/>
                      <a:pt x="115" y="51"/>
                      <a:pt x="105" y="44"/>
                    </a:cubicBezTo>
                    <a:cubicBezTo>
                      <a:pt x="83" y="30"/>
                      <a:pt x="5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88" y="23"/>
                      <a:pt x="109" y="37"/>
                    </a:cubicBezTo>
                    <a:cubicBezTo>
                      <a:pt x="117" y="43"/>
                      <a:pt x="125" y="48"/>
                      <a:pt x="128" y="48"/>
                    </a:cubicBezTo>
                    <a:lnTo>
                      <a:pt x="1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xmlns="" id="{BB82161E-55CD-4A0A-B63E-AED60CF4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474662"/>
                <a:ext cx="965200" cy="211138"/>
              </a:xfrm>
              <a:custGeom>
                <a:avLst/>
                <a:gdLst>
                  <a:gd name="T0" fmla="*/ 128 w 256"/>
                  <a:gd name="T1" fmla="*/ 56 h 56"/>
                  <a:gd name="T2" fmla="*/ 20 w 256"/>
                  <a:gd name="T3" fmla="*/ 18 h 56"/>
                  <a:gd name="T4" fmla="*/ 0 w 256"/>
                  <a:gd name="T5" fmla="*/ 8 h 56"/>
                  <a:gd name="T6" fmla="*/ 0 w 256"/>
                  <a:gd name="T7" fmla="*/ 0 h 56"/>
                  <a:gd name="T8" fmla="*/ 24 w 256"/>
                  <a:gd name="T9" fmla="*/ 12 h 56"/>
                  <a:gd name="T10" fmla="*/ 128 w 256"/>
                  <a:gd name="T11" fmla="*/ 48 h 56"/>
                  <a:gd name="T12" fmla="*/ 233 w 256"/>
                  <a:gd name="T13" fmla="*/ 12 h 56"/>
                  <a:gd name="T14" fmla="*/ 256 w 256"/>
                  <a:gd name="T15" fmla="*/ 0 h 56"/>
                  <a:gd name="T16" fmla="*/ 256 w 256"/>
                  <a:gd name="T17" fmla="*/ 8 h 56"/>
                  <a:gd name="T18" fmla="*/ 237 w 256"/>
                  <a:gd name="T19" fmla="*/ 18 h 56"/>
                  <a:gd name="T20" fmla="*/ 128 w 2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56">
                    <a:moveTo>
                      <a:pt x="128" y="56"/>
                    </a:moveTo>
                    <a:cubicBezTo>
                      <a:pt x="75" y="56"/>
                      <a:pt x="40" y="32"/>
                      <a:pt x="20" y="18"/>
                    </a:cubicBezTo>
                    <a:cubicBezTo>
                      <a:pt x="11" y="13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4" y="5"/>
                      <a:pt x="24" y="12"/>
                    </a:cubicBezTo>
                    <a:cubicBezTo>
                      <a:pt x="46" y="26"/>
                      <a:pt x="78" y="48"/>
                      <a:pt x="128" y="48"/>
                    </a:cubicBezTo>
                    <a:cubicBezTo>
                      <a:pt x="179" y="48"/>
                      <a:pt x="211" y="26"/>
                      <a:pt x="233" y="12"/>
                    </a:cubicBezTo>
                    <a:cubicBezTo>
                      <a:pt x="243" y="5"/>
                      <a:pt x="250" y="0"/>
                      <a:pt x="256" y="0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3" y="8"/>
                      <a:pt x="245" y="13"/>
                      <a:pt x="237" y="18"/>
                    </a:cubicBezTo>
                    <a:cubicBezTo>
                      <a:pt x="216" y="32"/>
                      <a:pt x="182" y="56"/>
                      <a:pt x="12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xmlns="" id="{2DA7263A-A793-4756-9FAC-A4D7D178C4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155575"/>
                <a:ext cx="334963" cy="333375"/>
              </a:xfrm>
              <a:custGeom>
                <a:avLst/>
                <a:gdLst>
                  <a:gd name="T0" fmla="*/ 44 w 89"/>
                  <a:gd name="T1" fmla="*/ 88 h 88"/>
                  <a:gd name="T2" fmla="*/ 0 w 89"/>
                  <a:gd name="T3" fmla="*/ 44 h 88"/>
                  <a:gd name="T4" fmla="*/ 5 w 89"/>
                  <a:gd name="T5" fmla="*/ 26 h 88"/>
                  <a:gd name="T6" fmla="*/ 9 w 89"/>
                  <a:gd name="T7" fmla="*/ 24 h 88"/>
                  <a:gd name="T8" fmla="*/ 13 w 89"/>
                  <a:gd name="T9" fmla="*/ 28 h 88"/>
                  <a:gd name="T10" fmla="*/ 28 w 89"/>
                  <a:gd name="T11" fmla="*/ 44 h 88"/>
                  <a:gd name="T12" fmla="*/ 44 w 89"/>
                  <a:gd name="T13" fmla="*/ 28 h 88"/>
                  <a:gd name="T14" fmla="*/ 28 w 89"/>
                  <a:gd name="T15" fmla="*/ 12 h 88"/>
                  <a:gd name="T16" fmla="*/ 24 w 89"/>
                  <a:gd name="T17" fmla="*/ 9 h 88"/>
                  <a:gd name="T18" fmla="*/ 27 w 89"/>
                  <a:gd name="T19" fmla="*/ 4 h 88"/>
                  <a:gd name="T20" fmla="*/ 44 w 89"/>
                  <a:gd name="T21" fmla="*/ 0 h 88"/>
                  <a:gd name="T22" fmla="*/ 89 w 89"/>
                  <a:gd name="T23" fmla="*/ 44 h 88"/>
                  <a:gd name="T24" fmla="*/ 44 w 89"/>
                  <a:gd name="T25" fmla="*/ 88 h 88"/>
                  <a:gd name="T26" fmla="*/ 9 w 89"/>
                  <a:gd name="T27" fmla="*/ 42 h 88"/>
                  <a:gd name="T28" fmla="*/ 9 w 89"/>
                  <a:gd name="T29" fmla="*/ 44 h 88"/>
                  <a:gd name="T30" fmla="*/ 44 w 89"/>
                  <a:gd name="T31" fmla="*/ 80 h 88"/>
                  <a:gd name="T32" fmla="*/ 80 w 89"/>
                  <a:gd name="T33" fmla="*/ 44 h 88"/>
                  <a:gd name="T34" fmla="*/ 44 w 89"/>
                  <a:gd name="T35" fmla="*/ 8 h 88"/>
                  <a:gd name="T36" fmla="*/ 42 w 89"/>
                  <a:gd name="T37" fmla="*/ 8 h 88"/>
                  <a:gd name="T38" fmla="*/ 53 w 89"/>
                  <a:gd name="T39" fmla="*/ 28 h 88"/>
                  <a:gd name="T40" fmla="*/ 28 w 89"/>
                  <a:gd name="T41" fmla="*/ 52 h 88"/>
                  <a:gd name="T42" fmla="*/ 9 w 89"/>
                  <a:gd name="T43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37"/>
                      <a:pt x="4" y="27"/>
                      <a:pt x="5" y="26"/>
                    </a:cubicBezTo>
                    <a:cubicBezTo>
                      <a:pt x="5" y="24"/>
                      <a:pt x="7" y="23"/>
                      <a:pt x="9" y="24"/>
                    </a:cubicBezTo>
                    <a:cubicBezTo>
                      <a:pt x="11" y="24"/>
                      <a:pt x="13" y="26"/>
                      <a:pt x="13" y="28"/>
                    </a:cubicBezTo>
                    <a:cubicBezTo>
                      <a:pt x="13" y="37"/>
                      <a:pt x="20" y="44"/>
                      <a:pt x="28" y="44"/>
                    </a:cubicBezTo>
                    <a:cubicBezTo>
                      <a:pt x="37" y="44"/>
                      <a:pt x="44" y="37"/>
                      <a:pt x="44" y="28"/>
                    </a:cubicBezTo>
                    <a:cubicBezTo>
                      <a:pt x="44" y="19"/>
                      <a:pt x="37" y="12"/>
                      <a:pt x="28" y="12"/>
                    </a:cubicBezTo>
                    <a:cubicBezTo>
                      <a:pt x="26" y="12"/>
                      <a:pt x="25" y="11"/>
                      <a:pt x="24" y="9"/>
                    </a:cubicBezTo>
                    <a:cubicBezTo>
                      <a:pt x="24" y="7"/>
                      <a:pt x="25" y="5"/>
                      <a:pt x="27" y="4"/>
                    </a:cubicBezTo>
                    <a:cubicBezTo>
                      <a:pt x="28" y="4"/>
                      <a:pt x="38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8"/>
                      <a:pt x="69" y="88"/>
                      <a:pt x="44" y="88"/>
                    </a:cubicBezTo>
                    <a:close/>
                    <a:moveTo>
                      <a:pt x="9" y="42"/>
                    </a:moveTo>
                    <a:cubicBezTo>
                      <a:pt x="9" y="43"/>
                      <a:pt x="9" y="43"/>
                      <a:pt x="9" y="44"/>
                    </a:cubicBezTo>
                    <a:cubicBezTo>
                      <a:pt x="9" y="64"/>
                      <a:pt x="25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9" y="13"/>
                      <a:pt x="53" y="20"/>
                      <a:pt x="53" y="28"/>
                    </a:cubicBezTo>
                    <a:cubicBezTo>
                      <a:pt x="53" y="41"/>
                      <a:pt x="42" y="52"/>
                      <a:pt x="28" y="52"/>
                    </a:cubicBezTo>
                    <a:cubicBezTo>
                      <a:pt x="20" y="52"/>
                      <a:pt x="13" y="48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xmlns="" id="{9946C22A-DDC6-4275-8E44-2AE7C1AF7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201" y="50800"/>
                <a:ext cx="542925" cy="544513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7" y="8"/>
                      <a:pt x="8" y="37"/>
                      <a:pt x="8" y="72"/>
                    </a:cubicBezTo>
                    <a:cubicBezTo>
                      <a:pt x="8" y="107"/>
                      <a:pt x="37" y="136"/>
                      <a:pt x="72" y="136"/>
                    </a:cubicBezTo>
                    <a:cubicBezTo>
                      <a:pt x="108" y="136"/>
                      <a:pt x="136" y="107"/>
                      <a:pt x="136" y="72"/>
                    </a:cubicBezTo>
                    <a:cubicBezTo>
                      <a:pt x="136" y="37"/>
                      <a:pt x="108" y="8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C689563-9160-4445-B0E9-DA19904B56F4}"/>
              </a:ext>
            </a:extLst>
          </p:cNvPr>
          <p:cNvGrpSpPr/>
          <p:nvPr/>
        </p:nvGrpSpPr>
        <p:grpSpPr>
          <a:xfrm>
            <a:off x="12660968" y="1017807"/>
            <a:ext cx="830674" cy="830672"/>
            <a:chOff x="9231416" y="2038831"/>
            <a:chExt cx="1095932" cy="10959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23AB2D8-0E1E-42D9-A8A7-843BCC3EE666}"/>
                </a:ext>
              </a:extLst>
            </p:cNvPr>
            <p:cNvSpPr/>
            <p:nvPr/>
          </p:nvSpPr>
          <p:spPr>
            <a:xfrm>
              <a:off x="9231416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240EF9D5-75BE-4787-AC2E-9718DBE1C690}"/>
                </a:ext>
              </a:extLst>
            </p:cNvPr>
            <p:cNvGrpSpPr/>
            <p:nvPr/>
          </p:nvGrpSpPr>
          <p:grpSpPr>
            <a:xfrm>
              <a:off x="9445302" y="2181981"/>
              <a:ext cx="656360" cy="752594"/>
              <a:chOff x="4870451" y="-328613"/>
              <a:chExt cx="844550" cy="968376"/>
            </a:xfrm>
            <a:solidFill>
              <a:schemeClr val="bg1"/>
            </a:solidFill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xmlns="" id="{5C05A870-B849-4309-99A9-59B476B5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726" y="-328613"/>
                <a:ext cx="422275" cy="968375"/>
              </a:xfrm>
              <a:custGeom>
                <a:avLst/>
                <a:gdLst>
                  <a:gd name="T0" fmla="*/ 40 w 112"/>
                  <a:gd name="T1" fmla="*/ 256 h 256"/>
                  <a:gd name="T2" fmla="*/ 32 w 112"/>
                  <a:gd name="T3" fmla="*/ 256 h 256"/>
                  <a:gd name="T4" fmla="*/ 32 w 112"/>
                  <a:gd name="T5" fmla="*/ 208 h 256"/>
                  <a:gd name="T6" fmla="*/ 36 w 112"/>
                  <a:gd name="T7" fmla="*/ 204 h 256"/>
                  <a:gd name="T8" fmla="*/ 60 w 112"/>
                  <a:gd name="T9" fmla="*/ 204 h 256"/>
                  <a:gd name="T10" fmla="*/ 80 w 112"/>
                  <a:gd name="T11" fmla="*/ 184 h 256"/>
                  <a:gd name="T12" fmla="*/ 80 w 112"/>
                  <a:gd name="T13" fmla="*/ 148 h 256"/>
                  <a:gd name="T14" fmla="*/ 84 w 112"/>
                  <a:gd name="T15" fmla="*/ 144 h 256"/>
                  <a:gd name="T16" fmla="*/ 104 w 112"/>
                  <a:gd name="T17" fmla="*/ 144 h 256"/>
                  <a:gd name="T18" fmla="*/ 104 w 112"/>
                  <a:gd name="T19" fmla="*/ 141 h 256"/>
                  <a:gd name="T20" fmla="*/ 80 w 112"/>
                  <a:gd name="T21" fmla="*/ 90 h 256"/>
                  <a:gd name="T22" fmla="*/ 80 w 112"/>
                  <a:gd name="T23" fmla="*/ 88 h 256"/>
                  <a:gd name="T24" fmla="*/ 0 w 112"/>
                  <a:gd name="T25" fmla="*/ 8 h 256"/>
                  <a:gd name="T26" fmla="*/ 0 w 112"/>
                  <a:gd name="T27" fmla="*/ 0 h 256"/>
                  <a:gd name="T28" fmla="*/ 88 w 112"/>
                  <a:gd name="T29" fmla="*/ 87 h 256"/>
                  <a:gd name="T30" fmla="*/ 112 w 112"/>
                  <a:gd name="T31" fmla="*/ 138 h 256"/>
                  <a:gd name="T32" fmla="*/ 112 w 112"/>
                  <a:gd name="T33" fmla="*/ 140 h 256"/>
                  <a:gd name="T34" fmla="*/ 112 w 112"/>
                  <a:gd name="T35" fmla="*/ 148 h 256"/>
                  <a:gd name="T36" fmla="*/ 108 w 112"/>
                  <a:gd name="T37" fmla="*/ 152 h 256"/>
                  <a:gd name="T38" fmla="*/ 88 w 112"/>
                  <a:gd name="T39" fmla="*/ 152 h 256"/>
                  <a:gd name="T40" fmla="*/ 88 w 112"/>
                  <a:gd name="T41" fmla="*/ 184 h 256"/>
                  <a:gd name="T42" fmla="*/ 60 w 112"/>
                  <a:gd name="T43" fmla="*/ 212 h 256"/>
                  <a:gd name="T44" fmla="*/ 40 w 112"/>
                  <a:gd name="T45" fmla="*/ 212 h 256"/>
                  <a:gd name="T46" fmla="*/ 40 w 112"/>
                  <a:gd name="T4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256">
                    <a:moveTo>
                      <a:pt x="40" y="256"/>
                    </a:moveTo>
                    <a:cubicBezTo>
                      <a:pt x="32" y="256"/>
                      <a:pt x="32" y="256"/>
                      <a:pt x="32" y="256"/>
                    </a:cubicBezTo>
                    <a:cubicBezTo>
                      <a:pt x="32" y="208"/>
                      <a:pt x="32" y="208"/>
                      <a:pt x="32" y="208"/>
                    </a:cubicBezTo>
                    <a:cubicBezTo>
                      <a:pt x="32" y="206"/>
                      <a:pt x="34" y="204"/>
                      <a:pt x="36" y="204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71" y="204"/>
                      <a:pt x="80" y="195"/>
                      <a:pt x="80" y="184"/>
                    </a:cubicBezTo>
                    <a:cubicBezTo>
                      <a:pt x="80" y="148"/>
                      <a:pt x="80" y="148"/>
                      <a:pt x="80" y="148"/>
                    </a:cubicBezTo>
                    <a:cubicBezTo>
                      <a:pt x="80" y="146"/>
                      <a:pt x="82" y="144"/>
                      <a:pt x="84" y="144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4" y="141"/>
                      <a:pt x="104" y="141"/>
                      <a:pt x="104" y="141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8"/>
                    </a:cubicBezTo>
                    <a:cubicBezTo>
                      <a:pt x="80" y="44"/>
                      <a:pt x="4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88" y="39"/>
                      <a:pt x="88" y="87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9"/>
                      <a:pt x="112" y="139"/>
                      <a:pt x="112" y="140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12" y="150"/>
                      <a:pt x="110" y="152"/>
                      <a:pt x="108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200"/>
                      <a:pt x="75" y="212"/>
                      <a:pt x="60" y="212"/>
                    </a:cubicBezTo>
                    <a:cubicBezTo>
                      <a:pt x="40" y="212"/>
                      <a:pt x="40" y="212"/>
                      <a:pt x="40" y="212"/>
                    </a:cubicBezTo>
                    <a:lnTo>
                      <a:pt x="40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790A5781-FB1C-4703-95B3-D99287207B98}"/>
                  </a:ext>
                </a:extLst>
              </p:cNvPr>
              <p:cNvGrpSpPr/>
              <p:nvPr/>
            </p:nvGrpSpPr>
            <p:grpSpPr>
              <a:xfrm>
                <a:off x="4870451" y="-328613"/>
                <a:ext cx="558800" cy="968376"/>
                <a:chOff x="4870451" y="-328613"/>
                <a:chExt cx="558800" cy="968376"/>
              </a:xfrm>
              <a:grpFill/>
            </p:grpSpPr>
            <p:sp>
              <p:nvSpPr>
                <p:cNvPr id="31" name="Rectangle 10">
                  <a:extLst>
                    <a:ext uri="{FF2B5EF4-FFF2-40B4-BE49-F238E27FC236}">
                      <a16:creationId xmlns:a16="http://schemas.microsoft.com/office/drawing/2014/main" xmlns="" id="{EED01547-0139-4F89-A630-2DAC36418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3213" y="442912"/>
                  <a:ext cx="46038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1">
                  <a:extLst>
                    <a:ext uri="{FF2B5EF4-FFF2-40B4-BE49-F238E27FC236}">
                      <a16:creationId xmlns:a16="http://schemas.microsoft.com/office/drawing/2014/main" xmlns="" id="{A6B2EB83-B5D9-4A7B-BE34-D30B08150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1263" y="228600"/>
                  <a:ext cx="90488" cy="411163"/>
                </a:xfrm>
                <a:custGeom>
                  <a:avLst/>
                  <a:gdLst>
                    <a:gd name="T0" fmla="*/ 24 w 24"/>
                    <a:gd name="T1" fmla="*/ 109 h 109"/>
                    <a:gd name="T2" fmla="*/ 16 w 24"/>
                    <a:gd name="T3" fmla="*/ 109 h 109"/>
                    <a:gd name="T4" fmla="*/ 16 w 24"/>
                    <a:gd name="T5" fmla="*/ 61 h 109"/>
                    <a:gd name="T6" fmla="*/ 0 w 24"/>
                    <a:gd name="T7" fmla="*/ 3 h 109"/>
                    <a:gd name="T8" fmla="*/ 8 w 24"/>
                    <a:gd name="T9" fmla="*/ 0 h 109"/>
                    <a:gd name="T10" fmla="*/ 24 w 24"/>
                    <a:gd name="T11" fmla="*/ 61 h 109"/>
                    <a:gd name="T12" fmla="*/ 24 w 24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09">
                      <a:moveTo>
                        <a:pt x="24" y="109"/>
                      </a:moveTo>
                      <a:cubicBezTo>
                        <a:pt x="16" y="109"/>
                        <a:pt x="16" y="109"/>
                        <a:pt x="16" y="109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42"/>
                        <a:pt x="8" y="21"/>
                        <a:pt x="0" y="3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5" y="19"/>
                        <a:pt x="24" y="40"/>
                        <a:pt x="24" y="61"/>
                      </a:cubicBezTo>
                      <a:lnTo>
                        <a:pt x="24" y="1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3">
                  <a:extLst>
                    <a:ext uri="{FF2B5EF4-FFF2-40B4-BE49-F238E27FC236}">
                      <a16:creationId xmlns:a16="http://schemas.microsoft.com/office/drawing/2014/main" xmlns="" id="{43760F7F-79C0-434C-9285-36FB01B9D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7626" y="-55563"/>
                  <a:ext cx="30163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xmlns="" id="{AA2600B8-6D4F-479E-B999-2E24AA0C64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1426" y="-176213"/>
                  <a:ext cx="361950" cy="361950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xmlns="" id="{96A2255A-A2C0-4D99-817D-498FAD2D8C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938" y="-328613"/>
                  <a:ext cx="361950" cy="363538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6">
                  <a:extLst>
                    <a:ext uri="{FF2B5EF4-FFF2-40B4-BE49-F238E27FC236}">
                      <a16:creationId xmlns:a16="http://schemas.microsoft.com/office/drawing/2014/main" xmlns="" id="{D6AD23BE-6236-4B8A-9006-654796B2AF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0451" y="-176213"/>
                  <a:ext cx="361950" cy="361950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0C3BF1-B0CF-42F0-80DB-9BB59B7BD389}"/>
              </a:ext>
            </a:extLst>
          </p:cNvPr>
          <p:cNvGrpSpPr/>
          <p:nvPr/>
        </p:nvGrpSpPr>
        <p:grpSpPr>
          <a:xfrm>
            <a:off x="12862098" y="5820114"/>
            <a:ext cx="830674" cy="830672"/>
            <a:chOff x="2882556" y="2211431"/>
            <a:chExt cx="1095932" cy="10959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CAAC8EF-367F-4A7C-8EA0-D545754CE820}"/>
                </a:ext>
              </a:extLst>
            </p:cNvPr>
            <p:cNvSpPr/>
            <p:nvPr/>
          </p:nvSpPr>
          <p:spPr>
            <a:xfrm>
              <a:off x="2882556" y="22114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DBE44965-CD5E-4C7F-81E2-34FA8DA2CDD5}"/>
                </a:ext>
              </a:extLst>
            </p:cNvPr>
            <p:cNvGrpSpPr/>
            <p:nvPr/>
          </p:nvGrpSpPr>
          <p:grpSpPr>
            <a:xfrm>
              <a:off x="3123152" y="2301003"/>
              <a:ext cx="628128" cy="878803"/>
              <a:chOff x="3194051" y="549275"/>
              <a:chExt cx="692150" cy="968375"/>
            </a:xfrm>
            <a:solidFill>
              <a:schemeClr val="bg1"/>
            </a:solidFill>
          </p:grpSpPr>
          <p:sp>
            <p:nvSpPr>
              <p:cNvPr id="47" name="Rectangle 26">
                <a:extLst>
                  <a:ext uri="{FF2B5EF4-FFF2-40B4-BE49-F238E27FC236}">
                    <a16:creationId xmlns:a16="http://schemas.microsoft.com/office/drawing/2014/main" xmlns="" id="{6B0A5B63-579E-4D6E-9589-ECCC45B46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0651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xmlns="" id="{7A493464-D1E8-4A90-A019-6290E15F5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66837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8">
                <a:extLst>
                  <a:ext uri="{FF2B5EF4-FFF2-40B4-BE49-F238E27FC236}">
                    <a16:creationId xmlns:a16="http://schemas.microsoft.com/office/drawing/2014/main" xmlns="" id="{DA43FFC6-1C98-4B34-B65F-5B046E4E5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42716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xmlns="" id="{F88238BE-64C8-4F1D-83F6-902E9A377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1443037"/>
                <a:ext cx="149225" cy="74613"/>
              </a:xfrm>
              <a:custGeom>
                <a:avLst/>
                <a:gdLst>
                  <a:gd name="T0" fmla="*/ 36 w 40"/>
                  <a:gd name="T1" fmla="*/ 20 h 20"/>
                  <a:gd name="T2" fmla="*/ 4 w 40"/>
                  <a:gd name="T3" fmla="*/ 20 h 20"/>
                  <a:gd name="T4" fmla="*/ 0 w 40"/>
                  <a:gd name="T5" fmla="*/ 16 h 20"/>
                  <a:gd name="T6" fmla="*/ 0 w 40"/>
                  <a:gd name="T7" fmla="*/ 0 h 20"/>
                  <a:gd name="T8" fmla="*/ 8 w 40"/>
                  <a:gd name="T9" fmla="*/ 0 h 20"/>
                  <a:gd name="T10" fmla="*/ 8 w 40"/>
                  <a:gd name="T11" fmla="*/ 12 h 20"/>
                  <a:gd name="T12" fmla="*/ 32 w 40"/>
                  <a:gd name="T13" fmla="*/ 12 h 20"/>
                  <a:gd name="T14" fmla="*/ 32 w 40"/>
                  <a:gd name="T15" fmla="*/ 0 h 20"/>
                  <a:gd name="T16" fmla="*/ 40 w 40"/>
                  <a:gd name="T17" fmla="*/ 0 h 20"/>
                  <a:gd name="T18" fmla="*/ 40 w 40"/>
                  <a:gd name="T19" fmla="*/ 16 h 20"/>
                  <a:gd name="T20" fmla="*/ 36 w 4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0">
                    <a:moveTo>
                      <a:pt x="3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39" y="20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xmlns="" id="{4EF06453-D8A9-4D87-A429-3B4DC369C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513" y="866775"/>
                <a:ext cx="28575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1">
                <a:extLst>
                  <a:ext uri="{FF2B5EF4-FFF2-40B4-BE49-F238E27FC236}">
                    <a16:creationId xmlns:a16="http://schemas.microsoft.com/office/drawing/2014/main" xmlns="" id="{153C6951-FAA7-43AA-824F-94E485F3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576" y="866775"/>
                <a:ext cx="30163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xmlns="" id="{287CDD2F-1CD6-4823-B64A-AC0CCE21F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1" y="852487"/>
                <a:ext cx="2095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3">
                <a:extLst>
                  <a:ext uri="{FF2B5EF4-FFF2-40B4-BE49-F238E27FC236}">
                    <a16:creationId xmlns:a16="http://schemas.microsoft.com/office/drawing/2014/main" xmlns="" id="{381C934D-E658-4FCB-B531-C908CA1F7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1" y="1093787"/>
                <a:ext cx="1206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4">
                <a:extLst>
                  <a:ext uri="{FF2B5EF4-FFF2-40B4-BE49-F238E27FC236}">
                    <a16:creationId xmlns:a16="http://schemas.microsoft.com/office/drawing/2014/main" xmlns="" id="{ACE11254-1432-4048-9897-688472180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103346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35">
                <a:extLst>
                  <a:ext uri="{FF2B5EF4-FFF2-40B4-BE49-F238E27FC236}">
                    <a16:creationId xmlns:a16="http://schemas.microsoft.com/office/drawing/2014/main" xmlns="" id="{D7FB098C-7B3E-4828-936D-B3836D8B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73137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36">
                <a:extLst>
                  <a:ext uri="{FF2B5EF4-FFF2-40B4-BE49-F238E27FC236}">
                    <a16:creationId xmlns:a16="http://schemas.microsoft.com/office/drawing/2014/main" xmlns="" id="{D2596D68-C649-414B-91F9-21E94E4BD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1281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xmlns="" id="{C345978F-0DFA-4223-A393-0960E475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1" y="549275"/>
                <a:ext cx="692150" cy="893763"/>
              </a:xfrm>
              <a:custGeom>
                <a:avLst/>
                <a:gdLst>
                  <a:gd name="T0" fmla="*/ 44 w 184"/>
                  <a:gd name="T1" fmla="*/ 236 h 236"/>
                  <a:gd name="T2" fmla="*/ 44 w 184"/>
                  <a:gd name="T3" fmla="*/ 170 h 236"/>
                  <a:gd name="T4" fmla="*/ 0 w 184"/>
                  <a:gd name="T5" fmla="*/ 92 h 236"/>
                  <a:gd name="T6" fmla="*/ 92 w 184"/>
                  <a:gd name="T7" fmla="*/ 0 h 236"/>
                  <a:gd name="T8" fmla="*/ 184 w 184"/>
                  <a:gd name="T9" fmla="*/ 92 h 236"/>
                  <a:gd name="T10" fmla="*/ 140 w 184"/>
                  <a:gd name="T11" fmla="*/ 170 h 236"/>
                  <a:gd name="T12" fmla="*/ 140 w 184"/>
                  <a:gd name="T13" fmla="*/ 236 h 236"/>
                  <a:gd name="T14" fmla="*/ 132 w 184"/>
                  <a:gd name="T15" fmla="*/ 236 h 236"/>
                  <a:gd name="T16" fmla="*/ 132 w 184"/>
                  <a:gd name="T17" fmla="*/ 168 h 236"/>
                  <a:gd name="T18" fmla="*/ 134 w 184"/>
                  <a:gd name="T19" fmla="*/ 164 h 236"/>
                  <a:gd name="T20" fmla="*/ 176 w 184"/>
                  <a:gd name="T21" fmla="*/ 92 h 236"/>
                  <a:gd name="T22" fmla="*/ 92 w 184"/>
                  <a:gd name="T23" fmla="*/ 8 h 236"/>
                  <a:gd name="T24" fmla="*/ 8 w 184"/>
                  <a:gd name="T25" fmla="*/ 92 h 236"/>
                  <a:gd name="T26" fmla="*/ 50 w 184"/>
                  <a:gd name="T27" fmla="*/ 165 h 236"/>
                  <a:gd name="T28" fmla="*/ 52 w 184"/>
                  <a:gd name="T29" fmla="*/ 168 h 236"/>
                  <a:gd name="T30" fmla="*/ 52 w 184"/>
                  <a:gd name="T31" fmla="*/ 236 h 236"/>
                  <a:gd name="T32" fmla="*/ 44 w 184"/>
                  <a:gd name="T3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236">
                    <a:moveTo>
                      <a:pt x="44" y="236"/>
                    </a:moveTo>
                    <a:cubicBezTo>
                      <a:pt x="44" y="170"/>
                      <a:pt x="44" y="170"/>
                      <a:pt x="44" y="170"/>
                    </a:cubicBezTo>
                    <a:cubicBezTo>
                      <a:pt x="17" y="153"/>
                      <a:pt x="0" y="123"/>
                      <a:pt x="0" y="92"/>
                    </a:cubicBezTo>
                    <a:cubicBezTo>
                      <a:pt x="0" y="41"/>
                      <a:pt x="42" y="0"/>
                      <a:pt x="92" y="0"/>
                    </a:cubicBezTo>
                    <a:cubicBezTo>
                      <a:pt x="143" y="0"/>
                      <a:pt x="184" y="41"/>
                      <a:pt x="184" y="92"/>
                    </a:cubicBezTo>
                    <a:cubicBezTo>
                      <a:pt x="184" y="125"/>
                      <a:pt x="168" y="153"/>
                      <a:pt x="140" y="170"/>
                    </a:cubicBezTo>
                    <a:cubicBezTo>
                      <a:pt x="140" y="236"/>
                      <a:pt x="140" y="236"/>
                      <a:pt x="140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7"/>
                      <a:pt x="133" y="165"/>
                      <a:pt x="134" y="164"/>
                    </a:cubicBezTo>
                    <a:cubicBezTo>
                      <a:pt x="161" y="149"/>
                      <a:pt x="176" y="123"/>
                      <a:pt x="176" y="92"/>
                    </a:cubicBezTo>
                    <a:cubicBezTo>
                      <a:pt x="176" y="46"/>
                      <a:pt x="139" y="8"/>
                      <a:pt x="92" y="8"/>
                    </a:cubicBezTo>
                    <a:cubicBezTo>
                      <a:pt x="46" y="8"/>
                      <a:pt x="8" y="46"/>
                      <a:pt x="8" y="92"/>
                    </a:cubicBezTo>
                    <a:cubicBezTo>
                      <a:pt x="8" y="121"/>
                      <a:pt x="24" y="149"/>
                      <a:pt x="50" y="165"/>
                    </a:cubicBezTo>
                    <a:cubicBezTo>
                      <a:pt x="52" y="165"/>
                      <a:pt x="52" y="167"/>
                      <a:pt x="52" y="168"/>
                    </a:cubicBezTo>
                    <a:cubicBezTo>
                      <a:pt x="52" y="236"/>
                      <a:pt x="52" y="236"/>
                      <a:pt x="52" y="236"/>
                    </a:cubicBezTo>
                    <a:lnTo>
                      <a:pt x="44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xmlns="" id="{97A2DF2B-57DE-4687-8F03-3A04F53E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701675"/>
                <a:ext cx="390525" cy="342900"/>
              </a:xfrm>
              <a:custGeom>
                <a:avLst/>
                <a:gdLst>
                  <a:gd name="T0" fmla="*/ 87 w 104"/>
                  <a:gd name="T1" fmla="*/ 91 h 91"/>
                  <a:gd name="T2" fmla="*/ 82 w 104"/>
                  <a:gd name="T3" fmla="*/ 85 h 91"/>
                  <a:gd name="T4" fmla="*/ 96 w 104"/>
                  <a:gd name="T5" fmla="*/ 52 h 91"/>
                  <a:gd name="T6" fmla="*/ 52 w 104"/>
                  <a:gd name="T7" fmla="*/ 8 h 91"/>
                  <a:gd name="T8" fmla="*/ 8 w 104"/>
                  <a:gd name="T9" fmla="*/ 52 h 91"/>
                  <a:gd name="T10" fmla="*/ 23 w 104"/>
                  <a:gd name="T11" fmla="*/ 85 h 91"/>
                  <a:gd name="T12" fmla="*/ 18 w 104"/>
                  <a:gd name="T13" fmla="*/ 91 h 91"/>
                  <a:gd name="T14" fmla="*/ 0 w 104"/>
                  <a:gd name="T15" fmla="*/ 52 h 91"/>
                  <a:gd name="T16" fmla="*/ 52 w 104"/>
                  <a:gd name="T17" fmla="*/ 0 h 91"/>
                  <a:gd name="T18" fmla="*/ 104 w 104"/>
                  <a:gd name="T19" fmla="*/ 52 h 91"/>
                  <a:gd name="T20" fmla="*/ 87 w 10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91">
                    <a:moveTo>
                      <a:pt x="87" y="91"/>
                    </a:moveTo>
                    <a:cubicBezTo>
                      <a:pt x="82" y="85"/>
                      <a:pt x="82" y="85"/>
                      <a:pt x="82" y="85"/>
                    </a:cubicBezTo>
                    <a:cubicBezTo>
                      <a:pt x="91" y="76"/>
                      <a:pt x="96" y="64"/>
                      <a:pt x="96" y="52"/>
                    </a:cubicBezTo>
                    <a:cubicBezTo>
                      <a:pt x="96" y="28"/>
                      <a:pt x="77" y="8"/>
                      <a:pt x="52" y="8"/>
                    </a:cubicBezTo>
                    <a:cubicBezTo>
                      <a:pt x="28" y="8"/>
                      <a:pt x="8" y="28"/>
                      <a:pt x="8" y="52"/>
                    </a:cubicBezTo>
                    <a:cubicBezTo>
                      <a:pt x="8" y="64"/>
                      <a:pt x="14" y="76"/>
                      <a:pt x="23" y="85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7" y="81"/>
                      <a:pt x="0" y="67"/>
                      <a:pt x="0" y="52"/>
                    </a:cubicBezTo>
                    <a:cubicBezTo>
                      <a:pt x="0" y="23"/>
                      <a:pt x="24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67"/>
                      <a:pt x="98" y="81"/>
                      <a:pt x="8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BCA535-7284-4CC4-9097-FA2E546C5DED}"/>
              </a:ext>
            </a:extLst>
          </p:cNvPr>
          <p:cNvGrpSpPr/>
          <p:nvPr/>
        </p:nvGrpSpPr>
        <p:grpSpPr>
          <a:xfrm>
            <a:off x="12802071" y="3601406"/>
            <a:ext cx="830674" cy="830672"/>
            <a:chOff x="4802557" y="2038831"/>
            <a:chExt cx="1095932" cy="10959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30D7348-A74E-4140-BB80-BA5DED741750}"/>
                </a:ext>
              </a:extLst>
            </p:cNvPr>
            <p:cNvSpPr/>
            <p:nvPr/>
          </p:nvSpPr>
          <p:spPr>
            <a:xfrm>
              <a:off x="4802557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40ABA58-558C-4A25-8D83-06C809E95A34}"/>
                </a:ext>
              </a:extLst>
            </p:cNvPr>
            <p:cNvGrpSpPr/>
            <p:nvPr/>
          </p:nvGrpSpPr>
          <p:grpSpPr>
            <a:xfrm>
              <a:off x="5031136" y="2211431"/>
              <a:ext cx="638775" cy="635649"/>
              <a:chOff x="1308101" y="701675"/>
              <a:chExt cx="973138" cy="968375"/>
            </a:xfrm>
            <a:solidFill>
              <a:schemeClr val="bg1"/>
            </a:solidFill>
          </p:grpSpPr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xmlns="" id="{F46E3B23-7B2C-4EBD-B150-408AB496E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6" y="701675"/>
                <a:ext cx="90488" cy="725488"/>
              </a:xfrm>
              <a:custGeom>
                <a:avLst/>
                <a:gdLst>
                  <a:gd name="T0" fmla="*/ 24 w 24"/>
                  <a:gd name="T1" fmla="*/ 192 h 192"/>
                  <a:gd name="T2" fmla="*/ 16 w 24"/>
                  <a:gd name="T3" fmla="*/ 192 h 192"/>
                  <a:gd name="T4" fmla="*/ 16 w 24"/>
                  <a:gd name="T5" fmla="*/ 8 h 192"/>
                  <a:gd name="T6" fmla="*/ 8 w 24"/>
                  <a:gd name="T7" fmla="*/ 8 h 192"/>
                  <a:gd name="T8" fmla="*/ 8 w 24"/>
                  <a:gd name="T9" fmla="*/ 192 h 192"/>
                  <a:gd name="T10" fmla="*/ 0 w 24"/>
                  <a:gd name="T11" fmla="*/ 192 h 192"/>
                  <a:gd name="T12" fmla="*/ 0 w 24"/>
                  <a:gd name="T13" fmla="*/ 4 h 192"/>
                  <a:gd name="T14" fmla="*/ 4 w 24"/>
                  <a:gd name="T15" fmla="*/ 0 h 192"/>
                  <a:gd name="T16" fmla="*/ 20 w 24"/>
                  <a:gd name="T17" fmla="*/ 0 h 192"/>
                  <a:gd name="T18" fmla="*/ 24 w 24"/>
                  <a:gd name="T19" fmla="*/ 4 h 192"/>
                  <a:gd name="T20" fmla="*/ 24 w 24"/>
                  <a:gd name="T2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2">
                    <a:moveTo>
                      <a:pt x="24" y="192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lnTo>
                      <a:pt x="24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xmlns="" id="{CD14B9DD-5D98-4B0F-814C-E3ECB6AFA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101" y="1397000"/>
                <a:ext cx="973138" cy="273050"/>
              </a:xfrm>
              <a:custGeom>
                <a:avLst/>
                <a:gdLst>
                  <a:gd name="T0" fmla="*/ 253 w 258"/>
                  <a:gd name="T1" fmla="*/ 72 h 72"/>
                  <a:gd name="T2" fmla="*/ 251 w 258"/>
                  <a:gd name="T3" fmla="*/ 71 h 72"/>
                  <a:gd name="T4" fmla="*/ 129 w 258"/>
                  <a:gd name="T5" fmla="*/ 8 h 72"/>
                  <a:gd name="T6" fmla="*/ 7 w 258"/>
                  <a:gd name="T7" fmla="*/ 71 h 72"/>
                  <a:gd name="T8" fmla="*/ 1 w 258"/>
                  <a:gd name="T9" fmla="*/ 70 h 72"/>
                  <a:gd name="T10" fmla="*/ 3 w 258"/>
                  <a:gd name="T11" fmla="*/ 64 h 72"/>
                  <a:gd name="T12" fmla="*/ 127 w 258"/>
                  <a:gd name="T13" fmla="*/ 0 h 72"/>
                  <a:gd name="T14" fmla="*/ 131 w 258"/>
                  <a:gd name="T15" fmla="*/ 0 h 72"/>
                  <a:gd name="T16" fmla="*/ 255 w 258"/>
                  <a:gd name="T17" fmla="*/ 64 h 72"/>
                  <a:gd name="T18" fmla="*/ 257 w 258"/>
                  <a:gd name="T19" fmla="*/ 70 h 72"/>
                  <a:gd name="T20" fmla="*/ 253 w 258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72">
                    <a:moveTo>
                      <a:pt x="253" y="72"/>
                    </a:moveTo>
                    <a:cubicBezTo>
                      <a:pt x="252" y="72"/>
                      <a:pt x="252" y="72"/>
                      <a:pt x="251" y="71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5" y="72"/>
                      <a:pt x="2" y="72"/>
                      <a:pt x="1" y="70"/>
                    </a:cubicBezTo>
                    <a:cubicBezTo>
                      <a:pt x="0" y="68"/>
                      <a:pt x="1" y="65"/>
                      <a:pt x="3" y="6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8" y="0"/>
                      <a:pt x="130" y="0"/>
                      <a:pt x="131" y="0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7" y="65"/>
                      <a:pt x="258" y="68"/>
                      <a:pt x="257" y="70"/>
                    </a:cubicBezTo>
                    <a:cubicBezTo>
                      <a:pt x="256" y="71"/>
                      <a:pt x="254" y="72"/>
                      <a:pt x="25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xmlns="" id="{D48F0375-CCB0-4A4F-A27A-613AD1A39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806450"/>
                <a:ext cx="376238" cy="242888"/>
              </a:xfrm>
              <a:custGeom>
                <a:avLst/>
                <a:gdLst>
                  <a:gd name="T0" fmla="*/ 96 w 100"/>
                  <a:gd name="T1" fmla="*/ 64 h 64"/>
                  <a:gd name="T2" fmla="*/ 24 w 100"/>
                  <a:gd name="T3" fmla="*/ 64 h 64"/>
                  <a:gd name="T4" fmla="*/ 20 w 100"/>
                  <a:gd name="T5" fmla="*/ 61 h 64"/>
                  <a:gd name="T6" fmla="*/ 21 w 100"/>
                  <a:gd name="T7" fmla="*/ 57 h 64"/>
                  <a:gd name="T8" fmla="*/ 34 w 100"/>
                  <a:gd name="T9" fmla="*/ 44 h 64"/>
                  <a:gd name="T10" fmla="*/ 0 w 100"/>
                  <a:gd name="T11" fmla="*/ 44 h 64"/>
                  <a:gd name="T12" fmla="*/ 0 w 100"/>
                  <a:gd name="T13" fmla="*/ 36 h 64"/>
                  <a:gd name="T14" fmla="*/ 44 w 100"/>
                  <a:gd name="T15" fmla="*/ 36 h 64"/>
                  <a:gd name="T16" fmla="*/ 48 w 100"/>
                  <a:gd name="T17" fmla="*/ 38 h 64"/>
                  <a:gd name="T18" fmla="*/ 47 w 100"/>
                  <a:gd name="T19" fmla="*/ 43 h 64"/>
                  <a:gd name="T20" fmla="*/ 34 w 100"/>
                  <a:gd name="T21" fmla="*/ 56 h 64"/>
                  <a:gd name="T22" fmla="*/ 86 w 100"/>
                  <a:gd name="T23" fmla="*/ 56 h 64"/>
                  <a:gd name="T24" fmla="*/ 65 w 100"/>
                  <a:gd name="T25" fmla="*/ 35 h 64"/>
                  <a:gd name="T26" fmla="*/ 65 w 100"/>
                  <a:gd name="T27" fmla="*/ 29 h 64"/>
                  <a:gd name="T28" fmla="*/ 86 w 100"/>
                  <a:gd name="T29" fmla="*/ 8 h 64"/>
                  <a:gd name="T30" fmla="*/ 56 w 100"/>
                  <a:gd name="T31" fmla="*/ 8 h 64"/>
                  <a:gd name="T32" fmla="*/ 56 w 100"/>
                  <a:gd name="T33" fmla="*/ 0 h 64"/>
                  <a:gd name="T34" fmla="*/ 96 w 100"/>
                  <a:gd name="T35" fmla="*/ 0 h 64"/>
                  <a:gd name="T36" fmla="*/ 100 w 100"/>
                  <a:gd name="T37" fmla="*/ 2 h 64"/>
                  <a:gd name="T38" fmla="*/ 99 w 100"/>
                  <a:gd name="T39" fmla="*/ 7 h 64"/>
                  <a:gd name="T40" fmla="*/ 74 w 100"/>
                  <a:gd name="T41" fmla="*/ 32 h 64"/>
                  <a:gd name="T42" fmla="*/ 99 w 100"/>
                  <a:gd name="T43" fmla="*/ 57 h 64"/>
                  <a:gd name="T44" fmla="*/ 100 w 100"/>
                  <a:gd name="T45" fmla="*/ 61 h 64"/>
                  <a:gd name="T46" fmla="*/ 96 w 100"/>
                  <a:gd name="T4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4">
                    <a:moveTo>
                      <a:pt x="96" y="64"/>
                    </a:moveTo>
                    <a:cubicBezTo>
                      <a:pt x="24" y="64"/>
                      <a:pt x="24" y="64"/>
                      <a:pt x="24" y="64"/>
                    </a:cubicBezTo>
                    <a:cubicBezTo>
                      <a:pt x="22" y="64"/>
                      <a:pt x="21" y="63"/>
                      <a:pt x="20" y="61"/>
                    </a:cubicBezTo>
                    <a:cubicBezTo>
                      <a:pt x="20" y="60"/>
                      <a:pt x="20" y="58"/>
                      <a:pt x="21" y="5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6"/>
                      <a:pt x="47" y="37"/>
                      <a:pt x="48" y="38"/>
                    </a:cubicBezTo>
                    <a:cubicBezTo>
                      <a:pt x="48" y="40"/>
                      <a:pt x="48" y="42"/>
                      <a:pt x="47" y="43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4" y="33"/>
                      <a:pt x="64" y="31"/>
                      <a:pt x="65" y="2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8" y="0"/>
                      <a:pt x="99" y="1"/>
                      <a:pt x="100" y="2"/>
                    </a:cubicBezTo>
                    <a:cubicBezTo>
                      <a:pt x="100" y="4"/>
                      <a:pt x="100" y="6"/>
                      <a:pt x="99" y="7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0" y="58"/>
                      <a:pt x="100" y="60"/>
                      <a:pt x="100" y="61"/>
                    </a:cubicBezTo>
                    <a:cubicBezTo>
                      <a:pt x="99" y="63"/>
                      <a:pt x="98" y="64"/>
                      <a:pt x="9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xmlns="" id="{C9CD1E05-6092-4F62-BAEE-C769748F0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762000"/>
                <a:ext cx="179388" cy="196850"/>
              </a:xfrm>
              <a:custGeom>
                <a:avLst/>
                <a:gdLst>
                  <a:gd name="T0" fmla="*/ 48 w 48"/>
                  <a:gd name="T1" fmla="*/ 52 h 52"/>
                  <a:gd name="T2" fmla="*/ 40 w 48"/>
                  <a:gd name="T3" fmla="*/ 52 h 52"/>
                  <a:gd name="T4" fmla="*/ 40 w 48"/>
                  <a:gd name="T5" fmla="*/ 8 h 52"/>
                  <a:gd name="T6" fmla="*/ 0 w 48"/>
                  <a:gd name="T7" fmla="*/ 8 h 52"/>
                  <a:gd name="T8" fmla="*/ 0 w 48"/>
                  <a:gd name="T9" fmla="*/ 0 h 52"/>
                  <a:gd name="T10" fmla="*/ 44 w 48"/>
                  <a:gd name="T11" fmla="*/ 0 h 52"/>
                  <a:gd name="T12" fmla="*/ 48 w 48"/>
                  <a:gd name="T13" fmla="*/ 4 h 52"/>
                  <a:gd name="T14" fmla="*/ 48 w 48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48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lnTo>
                      <a:pt x="4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43">
                <a:extLst>
                  <a:ext uri="{FF2B5EF4-FFF2-40B4-BE49-F238E27FC236}">
                    <a16:creationId xmlns:a16="http://schemas.microsoft.com/office/drawing/2014/main" xmlns="" id="{B3409C35-F4CA-4239-9D8E-C8B3FA400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238" y="958850"/>
                <a:ext cx="3016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xmlns="" id="{4C79BC6B-6064-4EA2-BA10-982E3297A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1503362"/>
                <a:ext cx="392113" cy="90488"/>
              </a:xfrm>
              <a:custGeom>
                <a:avLst/>
                <a:gdLst>
                  <a:gd name="T0" fmla="*/ 52 w 104"/>
                  <a:gd name="T1" fmla="*/ 24 h 24"/>
                  <a:gd name="T2" fmla="*/ 0 w 104"/>
                  <a:gd name="T3" fmla="*/ 0 h 24"/>
                  <a:gd name="T4" fmla="*/ 8 w 104"/>
                  <a:gd name="T5" fmla="*/ 0 h 24"/>
                  <a:gd name="T6" fmla="*/ 52 w 104"/>
                  <a:gd name="T7" fmla="*/ 16 h 24"/>
                  <a:gd name="T8" fmla="*/ 96 w 104"/>
                  <a:gd name="T9" fmla="*/ 0 h 24"/>
                  <a:gd name="T10" fmla="*/ 104 w 104"/>
                  <a:gd name="T11" fmla="*/ 0 h 24"/>
                  <a:gd name="T12" fmla="*/ 52 w 10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4">
                    <a:moveTo>
                      <a:pt x="52" y="24"/>
                    </a:moveTo>
                    <a:cubicBezTo>
                      <a:pt x="22" y="24"/>
                      <a:pt x="0" y="14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"/>
                      <a:pt x="27" y="16"/>
                      <a:pt x="52" y="16"/>
                    </a:cubicBezTo>
                    <a:cubicBezTo>
                      <a:pt x="77" y="16"/>
                      <a:pt x="96" y="7"/>
                      <a:pt x="9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14"/>
                      <a:pt x="82" y="24"/>
                      <a:pt x="5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0" name="כותרת 1">
            <a:extLst>
              <a:ext uri="{FF2B5EF4-FFF2-40B4-BE49-F238E27FC236}">
                <a16:creationId xmlns:a16="http://schemas.microsoft.com/office/drawing/2014/main" xmlns="" id="{0E34E25F-4F39-0F48-A0C8-0D44FCED4363}"/>
              </a:ext>
            </a:extLst>
          </p:cNvPr>
          <p:cNvSpPr txBox="1">
            <a:spLocks/>
          </p:cNvSpPr>
          <p:nvPr/>
        </p:nvSpPr>
        <p:spPr>
          <a:xfrm>
            <a:off x="2708031" y="2398142"/>
            <a:ext cx="8115244" cy="2356487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העדר הגדרה שיטתית לפריפריה מקשה על הגשמת המטרה הבסיסית של קידומה באמצעות השכלה גבוהה</a:t>
            </a:r>
          </a:p>
        </p:txBody>
      </p:sp>
      <p:sp>
        <p:nvSpPr>
          <p:cNvPr id="91" name="כותרת משנה 2">
            <a:extLst>
              <a:ext uri="{FF2B5EF4-FFF2-40B4-BE49-F238E27FC236}">
                <a16:creationId xmlns:a16="http://schemas.microsoft.com/office/drawing/2014/main" xmlns="" id="{5AD1C79C-0177-074A-8D4A-D853DD115124}"/>
              </a:ext>
            </a:extLst>
          </p:cNvPr>
          <p:cNvSpPr txBox="1">
            <a:spLocks/>
          </p:cNvSpPr>
          <p:nvPr/>
        </p:nvSpPr>
        <p:spPr>
          <a:xfrm>
            <a:off x="-1626633" y="72264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sz="4800" b="1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הבעיה: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053956F3-9ADF-2744-9019-7CE6717CA8A3}"/>
              </a:ext>
            </a:extLst>
          </p:cNvPr>
          <p:cNvSpPr/>
          <p:nvPr/>
        </p:nvSpPr>
        <p:spPr>
          <a:xfrm>
            <a:off x="-703385" y="5403456"/>
            <a:ext cx="2815055" cy="170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C47D6429-FD63-4541-815C-47DE5FF78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EE77D6B-AE0F-4AB6-90B1-38862A001C74}"/>
              </a:ext>
            </a:extLst>
          </p:cNvPr>
          <p:cNvGrpSpPr/>
          <p:nvPr/>
        </p:nvGrpSpPr>
        <p:grpSpPr>
          <a:xfrm>
            <a:off x="12844782" y="2421252"/>
            <a:ext cx="830674" cy="830672"/>
            <a:chOff x="8056873" y="4298580"/>
            <a:chExt cx="1095932" cy="10959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D17AFF-7F50-4031-8648-57C06A8A816F}"/>
                </a:ext>
              </a:extLst>
            </p:cNvPr>
            <p:cNvSpPr/>
            <p:nvPr/>
          </p:nvSpPr>
          <p:spPr>
            <a:xfrm>
              <a:off x="8056873" y="4298580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26146FDB-0F10-4C45-A8EF-6F17E8DC6B8C}"/>
                </a:ext>
              </a:extLst>
            </p:cNvPr>
            <p:cNvGrpSpPr/>
            <p:nvPr/>
          </p:nvGrpSpPr>
          <p:grpSpPr>
            <a:xfrm>
              <a:off x="8175307" y="4557906"/>
              <a:ext cx="859064" cy="457176"/>
              <a:chOff x="5454650" y="3087688"/>
              <a:chExt cx="1282700" cy="682626"/>
            </a:xfrm>
            <a:solidFill>
              <a:schemeClr val="bg1"/>
            </a:solidFill>
          </p:grpSpPr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xmlns="" id="{6F485A3D-DC52-40BB-988A-00525A7B0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0" y="3705226"/>
                <a:ext cx="428625" cy="65088"/>
              </a:xfrm>
              <a:custGeom>
                <a:avLst/>
                <a:gdLst>
                  <a:gd name="T0" fmla="*/ 105 w 113"/>
                  <a:gd name="T1" fmla="*/ 17 h 17"/>
                  <a:gd name="T2" fmla="*/ 113 w 113"/>
                  <a:gd name="T3" fmla="*/ 8 h 17"/>
                  <a:gd name="T4" fmla="*/ 105 w 113"/>
                  <a:gd name="T5" fmla="*/ 0 h 17"/>
                  <a:gd name="T6" fmla="*/ 8 w 113"/>
                  <a:gd name="T7" fmla="*/ 0 h 17"/>
                  <a:gd name="T8" fmla="*/ 0 w 113"/>
                  <a:gd name="T9" fmla="*/ 8 h 17"/>
                  <a:gd name="T10" fmla="*/ 8 w 113"/>
                  <a:gd name="T11" fmla="*/ 17 h 17"/>
                  <a:gd name="T12" fmla="*/ 105 w 11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7">
                    <a:moveTo>
                      <a:pt x="105" y="17"/>
                    </a:moveTo>
                    <a:cubicBezTo>
                      <a:pt x="110" y="17"/>
                      <a:pt x="113" y="13"/>
                      <a:pt x="113" y="8"/>
                    </a:cubicBezTo>
                    <a:cubicBezTo>
                      <a:pt x="113" y="4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lnTo>
                      <a:pt x="10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xmlns="" id="{1FE629AC-B5CD-4DEC-BFDA-59133ECB1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0" y="3543301"/>
                <a:ext cx="425450" cy="161925"/>
              </a:xfrm>
              <a:custGeom>
                <a:avLst/>
                <a:gdLst>
                  <a:gd name="T0" fmla="*/ 7 w 112"/>
                  <a:gd name="T1" fmla="*/ 17 h 42"/>
                  <a:gd name="T2" fmla="*/ 100 w 112"/>
                  <a:gd name="T3" fmla="*/ 42 h 42"/>
                  <a:gd name="T4" fmla="*/ 102 w 112"/>
                  <a:gd name="T5" fmla="*/ 42 h 42"/>
                  <a:gd name="T6" fmla="*/ 110 w 112"/>
                  <a:gd name="T7" fmla="*/ 36 h 42"/>
                  <a:gd name="T8" fmla="*/ 105 w 112"/>
                  <a:gd name="T9" fmla="*/ 26 h 42"/>
                  <a:gd name="T10" fmla="*/ 11 w 112"/>
                  <a:gd name="T11" fmla="*/ 1 h 42"/>
                  <a:gd name="T12" fmla="*/ 1 w 112"/>
                  <a:gd name="T13" fmla="*/ 7 h 42"/>
                  <a:gd name="T14" fmla="*/ 7 w 112"/>
                  <a:gd name="T15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42">
                    <a:moveTo>
                      <a:pt x="7" y="17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1" y="42"/>
                      <a:pt x="102" y="42"/>
                      <a:pt x="102" y="42"/>
                    </a:cubicBezTo>
                    <a:cubicBezTo>
                      <a:pt x="106" y="42"/>
                      <a:pt x="109" y="40"/>
                      <a:pt x="110" y="36"/>
                    </a:cubicBezTo>
                    <a:cubicBezTo>
                      <a:pt x="112" y="32"/>
                      <a:pt x="109" y="27"/>
                      <a:pt x="105" y="2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2" y="16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xmlns="" id="{F12F27D7-33C3-4C61-9319-0627983A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5" y="3394076"/>
                <a:ext cx="387350" cy="252413"/>
              </a:xfrm>
              <a:custGeom>
                <a:avLst/>
                <a:gdLst>
                  <a:gd name="T0" fmla="*/ 5 w 102"/>
                  <a:gd name="T1" fmla="*/ 16 h 66"/>
                  <a:gd name="T2" fmla="*/ 89 w 102"/>
                  <a:gd name="T3" fmla="*/ 65 h 66"/>
                  <a:gd name="T4" fmla="*/ 93 w 102"/>
                  <a:gd name="T5" fmla="*/ 66 h 66"/>
                  <a:gd name="T6" fmla="*/ 100 w 102"/>
                  <a:gd name="T7" fmla="*/ 62 h 66"/>
                  <a:gd name="T8" fmla="*/ 97 w 102"/>
                  <a:gd name="T9" fmla="*/ 50 h 66"/>
                  <a:gd name="T10" fmla="*/ 13 w 102"/>
                  <a:gd name="T11" fmla="*/ 2 h 66"/>
                  <a:gd name="T12" fmla="*/ 2 w 102"/>
                  <a:gd name="T13" fmla="*/ 5 h 66"/>
                  <a:gd name="T14" fmla="*/ 5 w 102"/>
                  <a:gd name="T15" fmla="*/ 1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66">
                    <a:moveTo>
                      <a:pt x="5" y="16"/>
                    </a:moveTo>
                    <a:cubicBezTo>
                      <a:pt x="89" y="65"/>
                      <a:pt x="89" y="65"/>
                      <a:pt x="89" y="65"/>
                    </a:cubicBezTo>
                    <a:cubicBezTo>
                      <a:pt x="90" y="65"/>
                      <a:pt x="91" y="66"/>
                      <a:pt x="93" y="66"/>
                    </a:cubicBezTo>
                    <a:cubicBezTo>
                      <a:pt x="96" y="66"/>
                      <a:pt x="98" y="64"/>
                      <a:pt x="100" y="62"/>
                    </a:cubicBezTo>
                    <a:cubicBezTo>
                      <a:pt x="102" y="58"/>
                      <a:pt x="101" y="53"/>
                      <a:pt x="97" y="5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0"/>
                      <a:pt x="4" y="1"/>
                      <a:pt x="2" y="5"/>
                    </a:cubicBezTo>
                    <a:cubicBezTo>
                      <a:pt x="0" y="9"/>
                      <a:pt x="1" y="14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xmlns="" id="{EAB629A5-3A60-4983-838E-9A0FA38D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5" y="3268663"/>
                <a:ext cx="330200" cy="325438"/>
              </a:xfrm>
              <a:custGeom>
                <a:avLst/>
                <a:gdLst>
                  <a:gd name="T0" fmla="*/ 72 w 87"/>
                  <a:gd name="T1" fmla="*/ 83 h 85"/>
                  <a:gd name="T2" fmla="*/ 78 w 87"/>
                  <a:gd name="T3" fmla="*/ 85 h 85"/>
                  <a:gd name="T4" fmla="*/ 84 w 87"/>
                  <a:gd name="T5" fmla="*/ 83 h 85"/>
                  <a:gd name="T6" fmla="*/ 84 w 87"/>
                  <a:gd name="T7" fmla="*/ 71 h 85"/>
                  <a:gd name="T8" fmla="*/ 15 w 87"/>
                  <a:gd name="T9" fmla="*/ 3 h 85"/>
                  <a:gd name="T10" fmla="*/ 4 w 87"/>
                  <a:gd name="T11" fmla="*/ 3 h 85"/>
                  <a:gd name="T12" fmla="*/ 4 w 87"/>
                  <a:gd name="T13" fmla="*/ 14 h 85"/>
                  <a:gd name="T14" fmla="*/ 72 w 87"/>
                  <a:gd name="T15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85">
                    <a:moveTo>
                      <a:pt x="72" y="83"/>
                    </a:moveTo>
                    <a:cubicBezTo>
                      <a:pt x="74" y="85"/>
                      <a:pt x="76" y="85"/>
                      <a:pt x="78" y="85"/>
                    </a:cubicBezTo>
                    <a:cubicBezTo>
                      <a:pt x="80" y="85"/>
                      <a:pt x="82" y="85"/>
                      <a:pt x="84" y="83"/>
                    </a:cubicBezTo>
                    <a:cubicBezTo>
                      <a:pt x="87" y="80"/>
                      <a:pt x="87" y="75"/>
                      <a:pt x="84" y="7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0"/>
                      <a:pt x="7" y="0"/>
                      <a:pt x="4" y="3"/>
                    </a:cubicBezTo>
                    <a:cubicBezTo>
                      <a:pt x="0" y="6"/>
                      <a:pt x="0" y="11"/>
                      <a:pt x="4" y="14"/>
                    </a:cubicBezTo>
                    <a:lnTo>
                      <a:pt x="72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xmlns="" id="{088FD788-06A2-4929-9B49-46B9F078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4688" y="3168651"/>
                <a:ext cx="257175" cy="385763"/>
              </a:xfrm>
              <a:custGeom>
                <a:avLst/>
                <a:gdLst>
                  <a:gd name="T0" fmla="*/ 51 w 68"/>
                  <a:gd name="T1" fmla="*/ 97 h 101"/>
                  <a:gd name="T2" fmla="*/ 58 w 68"/>
                  <a:gd name="T3" fmla="*/ 101 h 101"/>
                  <a:gd name="T4" fmla="*/ 62 w 68"/>
                  <a:gd name="T5" fmla="*/ 100 h 101"/>
                  <a:gd name="T6" fmla="*/ 65 w 68"/>
                  <a:gd name="T7" fmla="*/ 89 h 101"/>
                  <a:gd name="T8" fmla="*/ 17 w 68"/>
                  <a:gd name="T9" fmla="*/ 5 h 101"/>
                  <a:gd name="T10" fmla="*/ 6 w 68"/>
                  <a:gd name="T11" fmla="*/ 2 h 101"/>
                  <a:gd name="T12" fmla="*/ 3 w 68"/>
                  <a:gd name="T13" fmla="*/ 13 h 101"/>
                  <a:gd name="T14" fmla="*/ 51 w 68"/>
                  <a:gd name="T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01">
                    <a:moveTo>
                      <a:pt x="51" y="97"/>
                    </a:moveTo>
                    <a:cubicBezTo>
                      <a:pt x="53" y="100"/>
                      <a:pt x="55" y="101"/>
                      <a:pt x="58" y="101"/>
                    </a:cubicBezTo>
                    <a:cubicBezTo>
                      <a:pt x="60" y="101"/>
                      <a:pt x="61" y="101"/>
                      <a:pt x="62" y="100"/>
                    </a:cubicBezTo>
                    <a:cubicBezTo>
                      <a:pt x="66" y="98"/>
                      <a:pt x="68" y="93"/>
                      <a:pt x="65" y="8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0" y="0"/>
                      <a:pt x="6" y="2"/>
                    </a:cubicBezTo>
                    <a:cubicBezTo>
                      <a:pt x="2" y="4"/>
                      <a:pt x="0" y="9"/>
                      <a:pt x="3" y="13"/>
                    </a:cubicBezTo>
                    <a:lnTo>
                      <a:pt x="51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xmlns="" id="{875DE4CB-FA89-4401-8FC0-308B282D8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3106738"/>
                <a:ext cx="166688" cy="425450"/>
              </a:xfrm>
              <a:custGeom>
                <a:avLst/>
                <a:gdLst>
                  <a:gd name="T0" fmla="*/ 27 w 44"/>
                  <a:gd name="T1" fmla="*/ 105 h 111"/>
                  <a:gd name="T2" fmla="*/ 35 w 44"/>
                  <a:gd name="T3" fmla="*/ 111 h 111"/>
                  <a:gd name="T4" fmla="*/ 37 w 44"/>
                  <a:gd name="T5" fmla="*/ 111 h 111"/>
                  <a:gd name="T6" fmla="*/ 43 w 44"/>
                  <a:gd name="T7" fmla="*/ 101 h 111"/>
                  <a:gd name="T8" fmla="*/ 17 w 44"/>
                  <a:gd name="T9" fmla="*/ 7 h 111"/>
                  <a:gd name="T10" fmla="*/ 7 w 44"/>
                  <a:gd name="T11" fmla="*/ 1 h 111"/>
                  <a:gd name="T12" fmla="*/ 2 w 44"/>
                  <a:gd name="T13" fmla="*/ 11 h 111"/>
                  <a:gd name="T14" fmla="*/ 27 w 44"/>
                  <a:gd name="T15" fmla="*/ 10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1">
                    <a:moveTo>
                      <a:pt x="27" y="105"/>
                    </a:moveTo>
                    <a:cubicBezTo>
                      <a:pt x="28" y="109"/>
                      <a:pt x="31" y="111"/>
                      <a:pt x="35" y="111"/>
                    </a:cubicBezTo>
                    <a:cubicBezTo>
                      <a:pt x="35" y="111"/>
                      <a:pt x="36" y="111"/>
                      <a:pt x="37" y="111"/>
                    </a:cubicBezTo>
                    <a:cubicBezTo>
                      <a:pt x="41" y="109"/>
                      <a:pt x="44" y="105"/>
                      <a:pt x="43" y="101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3"/>
                      <a:pt x="12" y="0"/>
                      <a:pt x="7" y="1"/>
                    </a:cubicBezTo>
                    <a:cubicBezTo>
                      <a:pt x="3" y="2"/>
                      <a:pt x="0" y="7"/>
                      <a:pt x="2" y="11"/>
                    </a:cubicBezTo>
                    <a:lnTo>
                      <a:pt x="27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xmlns="" id="{8F5AA956-480D-4A60-AC3A-2A7CF0D3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3087688"/>
                <a:ext cx="60325" cy="436563"/>
              </a:xfrm>
              <a:custGeom>
                <a:avLst/>
                <a:gdLst>
                  <a:gd name="T0" fmla="*/ 8 w 16"/>
                  <a:gd name="T1" fmla="*/ 114 h 114"/>
                  <a:gd name="T2" fmla="*/ 16 w 16"/>
                  <a:gd name="T3" fmla="*/ 106 h 114"/>
                  <a:gd name="T4" fmla="*/ 16 w 16"/>
                  <a:gd name="T5" fmla="*/ 9 h 114"/>
                  <a:gd name="T6" fmla="*/ 8 w 16"/>
                  <a:gd name="T7" fmla="*/ 0 h 114"/>
                  <a:gd name="T8" fmla="*/ 0 w 16"/>
                  <a:gd name="T9" fmla="*/ 9 h 114"/>
                  <a:gd name="T10" fmla="*/ 0 w 16"/>
                  <a:gd name="T11" fmla="*/ 106 h 114"/>
                  <a:gd name="T12" fmla="*/ 8 w 16"/>
                  <a:gd name="T1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14">
                    <a:moveTo>
                      <a:pt x="8" y="114"/>
                    </a:moveTo>
                    <a:cubicBezTo>
                      <a:pt x="13" y="114"/>
                      <a:pt x="16" y="110"/>
                      <a:pt x="16" y="10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4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xmlns="" id="{328AA5A6-9E79-438A-AB7F-F6A93846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163" y="3106738"/>
                <a:ext cx="163513" cy="425450"/>
              </a:xfrm>
              <a:custGeom>
                <a:avLst/>
                <a:gdLst>
                  <a:gd name="T0" fmla="*/ 7 w 43"/>
                  <a:gd name="T1" fmla="*/ 111 h 111"/>
                  <a:gd name="T2" fmla="*/ 9 w 43"/>
                  <a:gd name="T3" fmla="*/ 111 h 111"/>
                  <a:gd name="T4" fmla="*/ 17 w 43"/>
                  <a:gd name="T5" fmla="*/ 105 h 111"/>
                  <a:gd name="T6" fmla="*/ 42 w 43"/>
                  <a:gd name="T7" fmla="*/ 11 h 111"/>
                  <a:gd name="T8" fmla="*/ 36 w 43"/>
                  <a:gd name="T9" fmla="*/ 1 h 111"/>
                  <a:gd name="T10" fmla="*/ 26 w 43"/>
                  <a:gd name="T11" fmla="*/ 7 h 111"/>
                  <a:gd name="T12" fmla="*/ 1 w 43"/>
                  <a:gd name="T13" fmla="*/ 101 h 111"/>
                  <a:gd name="T14" fmla="*/ 7 w 43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11">
                    <a:moveTo>
                      <a:pt x="7" y="111"/>
                    </a:moveTo>
                    <a:cubicBezTo>
                      <a:pt x="7" y="111"/>
                      <a:pt x="8" y="111"/>
                      <a:pt x="9" y="111"/>
                    </a:cubicBezTo>
                    <a:cubicBezTo>
                      <a:pt x="12" y="111"/>
                      <a:pt x="16" y="109"/>
                      <a:pt x="17" y="10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7"/>
                      <a:pt x="40" y="2"/>
                      <a:pt x="36" y="1"/>
                    </a:cubicBezTo>
                    <a:cubicBezTo>
                      <a:pt x="32" y="0"/>
                      <a:pt x="27" y="3"/>
                      <a:pt x="26" y="7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5"/>
                      <a:pt x="2" y="109"/>
                      <a:pt x="7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xmlns="" id="{228645E3-08A5-4F39-88FD-45305E21F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3168651"/>
                <a:ext cx="254000" cy="385763"/>
              </a:xfrm>
              <a:custGeom>
                <a:avLst/>
                <a:gdLst>
                  <a:gd name="T0" fmla="*/ 5 w 67"/>
                  <a:gd name="T1" fmla="*/ 100 h 101"/>
                  <a:gd name="T2" fmla="*/ 9 w 67"/>
                  <a:gd name="T3" fmla="*/ 101 h 101"/>
                  <a:gd name="T4" fmla="*/ 16 w 67"/>
                  <a:gd name="T5" fmla="*/ 97 h 101"/>
                  <a:gd name="T6" fmla="*/ 65 w 67"/>
                  <a:gd name="T7" fmla="*/ 13 h 101"/>
                  <a:gd name="T8" fmla="*/ 62 w 67"/>
                  <a:gd name="T9" fmla="*/ 2 h 101"/>
                  <a:gd name="T10" fmla="*/ 50 w 67"/>
                  <a:gd name="T11" fmla="*/ 5 h 101"/>
                  <a:gd name="T12" fmla="*/ 2 w 67"/>
                  <a:gd name="T13" fmla="*/ 89 h 101"/>
                  <a:gd name="T14" fmla="*/ 5 w 67"/>
                  <a:gd name="T1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01">
                    <a:moveTo>
                      <a:pt x="5" y="100"/>
                    </a:moveTo>
                    <a:cubicBezTo>
                      <a:pt x="6" y="101"/>
                      <a:pt x="8" y="101"/>
                      <a:pt x="9" y="101"/>
                    </a:cubicBezTo>
                    <a:cubicBezTo>
                      <a:pt x="12" y="101"/>
                      <a:pt x="15" y="100"/>
                      <a:pt x="16" y="97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7" y="9"/>
                      <a:pt x="66" y="4"/>
                      <a:pt x="62" y="2"/>
                    </a:cubicBezTo>
                    <a:cubicBezTo>
                      <a:pt x="58" y="0"/>
                      <a:pt x="53" y="1"/>
                      <a:pt x="50" y="5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3"/>
                      <a:pt x="1" y="98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xmlns="" id="{5E7A3F6A-7405-478E-B885-DA091167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525" y="3268663"/>
                <a:ext cx="330200" cy="325438"/>
              </a:xfrm>
              <a:custGeom>
                <a:avLst/>
                <a:gdLst>
                  <a:gd name="T0" fmla="*/ 4 w 87"/>
                  <a:gd name="T1" fmla="*/ 83 h 85"/>
                  <a:gd name="T2" fmla="*/ 9 w 87"/>
                  <a:gd name="T3" fmla="*/ 85 h 85"/>
                  <a:gd name="T4" fmla="*/ 15 w 87"/>
                  <a:gd name="T5" fmla="*/ 83 h 85"/>
                  <a:gd name="T6" fmla="*/ 84 w 87"/>
                  <a:gd name="T7" fmla="*/ 14 h 85"/>
                  <a:gd name="T8" fmla="*/ 84 w 87"/>
                  <a:gd name="T9" fmla="*/ 3 h 85"/>
                  <a:gd name="T10" fmla="*/ 72 w 87"/>
                  <a:gd name="T11" fmla="*/ 3 h 85"/>
                  <a:gd name="T12" fmla="*/ 4 w 87"/>
                  <a:gd name="T13" fmla="*/ 71 h 85"/>
                  <a:gd name="T14" fmla="*/ 4 w 87"/>
                  <a:gd name="T15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85">
                    <a:moveTo>
                      <a:pt x="4" y="83"/>
                    </a:moveTo>
                    <a:cubicBezTo>
                      <a:pt x="5" y="85"/>
                      <a:pt x="7" y="85"/>
                      <a:pt x="9" y="85"/>
                    </a:cubicBezTo>
                    <a:cubicBezTo>
                      <a:pt x="11" y="85"/>
                      <a:pt x="14" y="85"/>
                      <a:pt x="15" y="83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7" y="11"/>
                      <a:pt x="87" y="6"/>
                      <a:pt x="84" y="3"/>
                    </a:cubicBezTo>
                    <a:cubicBezTo>
                      <a:pt x="80" y="0"/>
                      <a:pt x="75" y="0"/>
                      <a:pt x="72" y="3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0" y="75"/>
                      <a:pt x="0" y="80"/>
                      <a:pt x="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:a16="http://schemas.microsoft.com/office/drawing/2014/main" xmlns="" id="{D4FEA9E7-11AA-4C13-ACDD-B06EAC775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3394076"/>
                <a:ext cx="392113" cy="252413"/>
              </a:xfrm>
              <a:custGeom>
                <a:avLst/>
                <a:gdLst>
                  <a:gd name="T0" fmla="*/ 2 w 103"/>
                  <a:gd name="T1" fmla="*/ 62 h 66"/>
                  <a:gd name="T2" fmla="*/ 9 w 103"/>
                  <a:gd name="T3" fmla="*/ 66 h 66"/>
                  <a:gd name="T4" fmla="*/ 14 w 103"/>
                  <a:gd name="T5" fmla="*/ 65 h 66"/>
                  <a:gd name="T6" fmla="*/ 98 w 103"/>
                  <a:gd name="T7" fmla="*/ 16 h 66"/>
                  <a:gd name="T8" fmla="*/ 101 w 103"/>
                  <a:gd name="T9" fmla="*/ 5 h 66"/>
                  <a:gd name="T10" fmla="*/ 89 w 103"/>
                  <a:gd name="T11" fmla="*/ 2 h 66"/>
                  <a:gd name="T12" fmla="*/ 5 w 103"/>
                  <a:gd name="T13" fmla="*/ 50 h 66"/>
                  <a:gd name="T14" fmla="*/ 2 w 103"/>
                  <a:gd name="T1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6">
                    <a:moveTo>
                      <a:pt x="2" y="62"/>
                    </a:moveTo>
                    <a:cubicBezTo>
                      <a:pt x="4" y="64"/>
                      <a:pt x="7" y="66"/>
                      <a:pt x="9" y="66"/>
                    </a:cubicBezTo>
                    <a:cubicBezTo>
                      <a:pt x="11" y="66"/>
                      <a:pt x="12" y="65"/>
                      <a:pt x="14" y="65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101" y="14"/>
                      <a:pt x="103" y="9"/>
                      <a:pt x="101" y="5"/>
                    </a:cubicBezTo>
                    <a:cubicBezTo>
                      <a:pt x="98" y="1"/>
                      <a:pt x="93" y="0"/>
                      <a:pt x="89" y="2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" y="53"/>
                      <a:pt x="0" y="58"/>
                      <a:pt x="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xmlns="" id="{3738DE86-3AFE-4D76-BA4D-9BFF536D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613" y="3543301"/>
                <a:ext cx="425450" cy="161925"/>
              </a:xfrm>
              <a:custGeom>
                <a:avLst/>
                <a:gdLst>
                  <a:gd name="T0" fmla="*/ 1 w 112"/>
                  <a:gd name="T1" fmla="*/ 36 h 42"/>
                  <a:gd name="T2" fmla="*/ 9 w 112"/>
                  <a:gd name="T3" fmla="*/ 42 h 42"/>
                  <a:gd name="T4" fmla="*/ 11 w 112"/>
                  <a:gd name="T5" fmla="*/ 42 h 42"/>
                  <a:gd name="T6" fmla="*/ 105 w 112"/>
                  <a:gd name="T7" fmla="*/ 17 h 42"/>
                  <a:gd name="T8" fmla="*/ 110 w 112"/>
                  <a:gd name="T9" fmla="*/ 7 h 42"/>
                  <a:gd name="T10" fmla="*/ 100 w 112"/>
                  <a:gd name="T11" fmla="*/ 1 h 42"/>
                  <a:gd name="T12" fmla="*/ 7 w 112"/>
                  <a:gd name="T13" fmla="*/ 26 h 42"/>
                  <a:gd name="T14" fmla="*/ 1 w 112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42">
                    <a:moveTo>
                      <a:pt x="1" y="36"/>
                    </a:moveTo>
                    <a:cubicBezTo>
                      <a:pt x="2" y="40"/>
                      <a:pt x="5" y="42"/>
                      <a:pt x="9" y="42"/>
                    </a:cubicBezTo>
                    <a:cubicBezTo>
                      <a:pt x="10" y="42"/>
                      <a:pt x="10" y="42"/>
                      <a:pt x="11" y="42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9" y="16"/>
                      <a:pt x="112" y="11"/>
                      <a:pt x="110" y="7"/>
                    </a:cubicBezTo>
                    <a:cubicBezTo>
                      <a:pt x="109" y="2"/>
                      <a:pt x="105" y="0"/>
                      <a:pt x="100" y="1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7"/>
                      <a:pt x="0" y="32"/>
                      <a:pt x="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0">
                <a:extLst>
                  <a:ext uri="{FF2B5EF4-FFF2-40B4-BE49-F238E27FC236}">
                    <a16:creationId xmlns:a16="http://schemas.microsoft.com/office/drawing/2014/main" xmlns="" id="{98A1AB44-F65A-42E3-8C44-08F9EDD79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725" y="3705226"/>
                <a:ext cx="428625" cy="65088"/>
              </a:xfrm>
              <a:custGeom>
                <a:avLst/>
                <a:gdLst>
                  <a:gd name="T0" fmla="*/ 105 w 113"/>
                  <a:gd name="T1" fmla="*/ 0 h 17"/>
                  <a:gd name="T2" fmla="*/ 8 w 113"/>
                  <a:gd name="T3" fmla="*/ 0 h 17"/>
                  <a:gd name="T4" fmla="*/ 0 w 113"/>
                  <a:gd name="T5" fmla="*/ 8 h 17"/>
                  <a:gd name="T6" fmla="*/ 8 w 113"/>
                  <a:gd name="T7" fmla="*/ 17 h 17"/>
                  <a:gd name="T8" fmla="*/ 105 w 113"/>
                  <a:gd name="T9" fmla="*/ 17 h 17"/>
                  <a:gd name="T10" fmla="*/ 113 w 113"/>
                  <a:gd name="T11" fmla="*/ 8 h 17"/>
                  <a:gd name="T12" fmla="*/ 105 w 1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7">
                    <a:moveTo>
                      <a:pt x="10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10" y="17"/>
                      <a:pt x="113" y="13"/>
                      <a:pt x="113" y="8"/>
                    </a:cubicBezTo>
                    <a:cubicBezTo>
                      <a:pt x="113" y="4"/>
                      <a:pt x="110" y="0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05D9ABF-613D-4088-BBC3-ADFA8CAA5380}"/>
              </a:ext>
            </a:extLst>
          </p:cNvPr>
          <p:cNvGrpSpPr/>
          <p:nvPr/>
        </p:nvGrpSpPr>
        <p:grpSpPr>
          <a:xfrm>
            <a:off x="12938574" y="4572784"/>
            <a:ext cx="830674" cy="830672"/>
            <a:chOff x="7050391" y="2038831"/>
            <a:chExt cx="1095932" cy="10959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730F35C-5A6B-42D4-AA06-473C27CE5021}"/>
                </a:ext>
              </a:extLst>
            </p:cNvPr>
            <p:cNvSpPr/>
            <p:nvPr/>
          </p:nvSpPr>
          <p:spPr>
            <a:xfrm>
              <a:off x="7050391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61CB5D89-E4A8-42F2-B7B3-275AAAA866ED}"/>
                </a:ext>
              </a:extLst>
            </p:cNvPr>
            <p:cNvGrpSpPr/>
            <p:nvPr/>
          </p:nvGrpSpPr>
          <p:grpSpPr>
            <a:xfrm>
              <a:off x="7187396" y="2278744"/>
              <a:ext cx="821922" cy="616104"/>
              <a:chOff x="6088063" y="-41275"/>
              <a:chExt cx="969963" cy="727075"/>
            </a:xfrm>
            <a:solidFill>
              <a:schemeClr val="bg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FBD9723E-4169-4ACD-80CD-FF64737C4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8063" y="50800"/>
                <a:ext cx="969963" cy="544513"/>
              </a:xfrm>
              <a:custGeom>
                <a:avLst/>
                <a:gdLst>
                  <a:gd name="T0" fmla="*/ 128 w 257"/>
                  <a:gd name="T1" fmla="*/ 144 h 144"/>
                  <a:gd name="T2" fmla="*/ 1 w 257"/>
                  <a:gd name="T3" fmla="*/ 75 h 144"/>
                  <a:gd name="T4" fmla="*/ 1 w 257"/>
                  <a:gd name="T5" fmla="*/ 69 h 144"/>
                  <a:gd name="T6" fmla="*/ 128 w 257"/>
                  <a:gd name="T7" fmla="*/ 0 h 144"/>
                  <a:gd name="T8" fmla="*/ 255 w 257"/>
                  <a:gd name="T9" fmla="*/ 69 h 144"/>
                  <a:gd name="T10" fmla="*/ 255 w 257"/>
                  <a:gd name="T11" fmla="*/ 75 h 144"/>
                  <a:gd name="T12" fmla="*/ 128 w 257"/>
                  <a:gd name="T13" fmla="*/ 144 h 144"/>
                  <a:gd name="T14" fmla="*/ 10 w 257"/>
                  <a:gd name="T15" fmla="*/ 72 h 144"/>
                  <a:gd name="T16" fmla="*/ 128 w 257"/>
                  <a:gd name="T17" fmla="*/ 136 h 144"/>
                  <a:gd name="T18" fmla="*/ 247 w 257"/>
                  <a:gd name="T19" fmla="*/ 72 h 144"/>
                  <a:gd name="T20" fmla="*/ 128 w 257"/>
                  <a:gd name="T21" fmla="*/ 8 h 144"/>
                  <a:gd name="T22" fmla="*/ 10 w 257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44">
                    <a:moveTo>
                      <a:pt x="128" y="144"/>
                    </a:moveTo>
                    <a:cubicBezTo>
                      <a:pt x="63" y="144"/>
                      <a:pt x="4" y="77"/>
                      <a:pt x="1" y="75"/>
                    </a:cubicBezTo>
                    <a:cubicBezTo>
                      <a:pt x="0" y="73"/>
                      <a:pt x="0" y="71"/>
                      <a:pt x="1" y="69"/>
                    </a:cubicBezTo>
                    <a:cubicBezTo>
                      <a:pt x="4" y="66"/>
                      <a:pt x="63" y="0"/>
                      <a:pt x="128" y="0"/>
                    </a:cubicBezTo>
                    <a:cubicBezTo>
                      <a:pt x="193" y="0"/>
                      <a:pt x="253" y="66"/>
                      <a:pt x="255" y="69"/>
                    </a:cubicBezTo>
                    <a:cubicBezTo>
                      <a:pt x="257" y="71"/>
                      <a:pt x="257" y="73"/>
                      <a:pt x="255" y="75"/>
                    </a:cubicBezTo>
                    <a:cubicBezTo>
                      <a:pt x="253" y="77"/>
                      <a:pt x="193" y="144"/>
                      <a:pt x="128" y="144"/>
                    </a:cubicBezTo>
                    <a:close/>
                    <a:moveTo>
                      <a:pt x="10" y="72"/>
                    </a:moveTo>
                    <a:cubicBezTo>
                      <a:pt x="22" y="84"/>
                      <a:pt x="74" y="136"/>
                      <a:pt x="128" y="136"/>
                    </a:cubicBezTo>
                    <a:cubicBezTo>
                      <a:pt x="183" y="136"/>
                      <a:pt x="235" y="84"/>
                      <a:pt x="247" y="72"/>
                    </a:cubicBezTo>
                    <a:cubicBezTo>
                      <a:pt x="235" y="60"/>
                      <a:pt x="183" y="8"/>
                      <a:pt x="128" y="8"/>
                    </a:cubicBezTo>
                    <a:cubicBezTo>
                      <a:pt x="74" y="8"/>
                      <a:pt x="22" y="60"/>
                      <a:pt x="1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xmlns="" id="{C396052E-DA73-4924-B6CB-ED0648C1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-41275"/>
                <a:ext cx="482600" cy="212725"/>
              </a:xfrm>
              <a:custGeom>
                <a:avLst/>
                <a:gdLst>
                  <a:gd name="T0" fmla="*/ 128 w 128"/>
                  <a:gd name="T1" fmla="*/ 56 h 56"/>
                  <a:gd name="T2" fmla="*/ 105 w 128"/>
                  <a:gd name="T3" fmla="*/ 44 h 56"/>
                  <a:gd name="T4" fmla="*/ 0 w 128"/>
                  <a:gd name="T5" fmla="*/ 8 h 56"/>
                  <a:gd name="T6" fmla="*/ 0 w 128"/>
                  <a:gd name="T7" fmla="*/ 0 h 56"/>
                  <a:gd name="T8" fmla="*/ 109 w 128"/>
                  <a:gd name="T9" fmla="*/ 37 h 56"/>
                  <a:gd name="T10" fmla="*/ 128 w 128"/>
                  <a:gd name="T11" fmla="*/ 48 h 56"/>
                  <a:gd name="T12" fmla="*/ 128 w 12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128" y="56"/>
                    </a:moveTo>
                    <a:cubicBezTo>
                      <a:pt x="122" y="56"/>
                      <a:pt x="115" y="51"/>
                      <a:pt x="105" y="44"/>
                    </a:cubicBezTo>
                    <a:cubicBezTo>
                      <a:pt x="83" y="30"/>
                      <a:pt x="5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88" y="23"/>
                      <a:pt x="109" y="37"/>
                    </a:cubicBezTo>
                    <a:cubicBezTo>
                      <a:pt x="117" y="43"/>
                      <a:pt x="125" y="48"/>
                      <a:pt x="128" y="48"/>
                    </a:cubicBezTo>
                    <a:lnTo>
                      <a:pt x="1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xmlns="" id="{BB82161E-55CD-4A0A-B63E-AED60CF4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3" y="474662"/>
                <a:ext cx="965200" cy="211138"/>
              </a:xfrm>
              <a:custGeom>
                <a:avLst/>
                <a:gdLst>
                  <a:gd name="T0" fmla="*/ 128 w 256"/>
                  <a:gd name="T1" fmla="*/ 56 h 56"/>
                  <a:gd name="T2" fmla="*/ 20 w 256"/>
                  <a:gd name="T3" fmla="*/ 18 h 56"/>
                  <a:gd name="T4" fmla="*/ 0 w 256"/>
                  <a:gd name="T5" fmla="*/ 8 h 56"/>
                  <a:gd name="T6" fmla="*/ 0 w 256"/>
                  <a:gd name="T7" fmla="*/ 0 h 56"/>
                  <a:gd name="T8" fmla="*/ 24 w 256"/>
                  <a:gd name="T9" fmla="*/ 12 h 56"/>
                  <a:gd name="T10" fmla="*/ 128 w 256"/>
                  <a:gd name="T11" fmla="*/ 48 h 56"/>
                  <a:gd name="T12" fmla="*/ 233 w 256"/>
                  <a:gd name="T13" fmla="*/ 12 h 56"/>
                  <a:gd name="T14" fmla="*/ 256 w 256"/>
                  <a:gd name="T15" fmla="*/ 0 h 56"/>
                  <a:gd name="T16" fmla="*/ 256 w 256"/>
                  <a:gd name="T17" fmla="*/ 8 h 56"/>
                  <a:gd name="T18" fmla="*/ 237 w 256"/>
                  <a:gd name="T19" fmla="*/ 18 h 56"/>
                  <a:gd name="T20" fmla="*/ 128 w 2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56">
                    <a:moveTo>
                      <a:pt x="128" y="56"/>
                    </a:moveTo>
                    <a:cubicBezTo>
                      <a:pt x="75" y="56"/>
                      <a:pt x="40" y="32"/>
                      <a:pt x="20" y="18"/>
                    </a:cubicBezTo>
                    <a:cubicBezTo>
                      <a:pt x="11" y="13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4" y="5"/>
                      <a:pt x="24" y="12"/>
                    </a:cubicBezTo>
                    <a:cubicBezTo>
                      <a:pt x="46" y="26"/>
                      <a:pt x="78" y="48"/>
                      <a:pt x="128" y="48"/>
                    </a:cubicBezTo>
                    <a:cubicBezTo>
                      <a:pt x="179" y="48"/>
                      <a:pt x="211" y="26"/>
                      <a:pt x="233" y="12"/>
                    </a:cubicBezTo>
                    <a:cubicBezTo>
                      <a:pt x="243" y="5"/>
                      <a:pt x="250" y="0"/>
                      <a:pt x="256" y="0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3" y="8"/>
                      <a:pt x="245" y="13"/>
                      <a:pt x="237" y="18"/>
                    </a:cubicBezTo>
                    <a:cubicBezTo>
                      <a:pt x="216" y="32"/>
                      <a:pt x="182" y="56"/>
                      <a:pt x="12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xmlns="" id="{2DA7263A-A793-4756-9FAC-A4D7D178C4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155575"/>
                <a:ext cx="334963" cy="333375"/>
              </a:xfrm>
              <a:custGeom>
                <a:avLst/>
                <a:gdLst>
                  <a:gd name="T0" fmla="*/ 44 w 89"/>
                  <a:gd name="T1" fmla="*/ 88 h 88"/>
                  <a:gd name="T2" fmla="*/ 0 w 89"/>
                  <a:gd name="T3" fmla="*/ 44 h 88"/>
                  <a:gd name="T4" fmla="*/ 5 w 89"/>
                  <a:gd name="T5" fmla="*/ 26 h 88"/>
                  <a:gd name="T6" fmla="*/ 9 w 89"/>
                  <a:gd name="T7" fmla="*/ 24 h 88"/>
                  <a:gd name="T8" fmla="*/ 13 w 89"/>
                  <a:gd name="T9" fmla="*/ 28 h 88"/>
                  <a:gd name="T10" fmla="*/ 28 w 89"/>
                  <a:gd name="T11" fmla="*/ 44 h 88"/>
                  <a:gd name="T12" fmla="*/ 44 w 89"/>
                  <a:gd name="T13" fmla="*/ 28 h 88"/>
                  <a:gd name="T14" fmla="*/ 28 w 89"/>
                  <a:gd name="T15" fmla="*/ 12 h 88"/>
                  <a:gd name="T16" fmla="*/ 24 w 89"/>
                  <a:gd name="T17" fmla="*/ 9 h 88"/>
                  <a:gd name="T18" fmla="*/ 27 w 89"/>
                  <a:gd name="T19" fmla="*/ 4 h 88"/>
                  <a:gd name="T20" fmla="*/ 44 w 89"/>
                  <a:gd name="T21" fmla="*/ 0 h 88"/>
                  <a:gd name="T22" fmla="*/ 89 w 89"/>
                  <a:gd name="T23" fmla="*/ 44 h 88"/>
                  <a:gd name="T24" fmla="*/ 44 w 89"/>
                  <a:gd name="T25" fmla="*/ 88 h 88"/>
                  <a:gd name="T26" fmla="*/ 9 w 89"/>
                  <a:gd name="T27" fmla="*/ 42 h 88"/>
                  <a:gd name="T28" fmla="*/ 9 w 89"/>
                  <a:gd name="T29" fmla="*/ 44 h 88"/>
                  <a:gd name="T30" fmla="*/ 44 w 89"/>
                  <a:gd name="T31" fmla="*/ 80 h 88"/>
                  <a:gd name="T32" fmla="*/ 80 w 89"/>
                  <a:gd name="T33" fmla="*/ 44 h 88"/>
                  <a:gd name="T34" fmla="*/ 44 w 89"/>
                  <a:gd name="T35" fmla="*/ 8 h 88"/>
                  <a:gd name="T36" fmla="*/ 42 w 89"/>
                  <a:gd name="T37" fmla="*/ 8 h 88"/>
                  <a:gd name="T38" fmla="*/ 53 w 89"/>
                  <a:gd name="T39" fmla="*/ 28 h 88"/>
                  <a:gd name="T40" fmla="*/ 28 w 89"/>
                  <a:gd name="T41" fmla="*/ 52 h 88"/>
                  <a:gd name="T42" fmla="*/ 9 w 89"/>
                  <a:gd name="T43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37"/>
                      <a:pt x="4" y="27"/>
                      <a:pt x="5" y="26"/>
                    </a:cubicBezTo>
                    <a:cubicBezTo>
                      <a:pt x="5" y="24"/>
                      <a:pt x="7" y="23"/>
                      <a:pt x="9" y="24"/>
                    </a:cubicBezTo>
                    <a:cubicBezTo>
                      <a:pt x="11" y="24"/>
                      <a:pt x="13" y="26"/>
                      <a:pt x="13" y="28"/>
                    </a:cubicBezTo>
                    <a:cubicBezTo>
                      <a:pt x="13" y="37"/>
                      <a:pt x="20" y="44"/>
                      <a:pt x="28" y="44"/>
                    </a:cubicBezTo>
                    <a:cubicBezTo>
                      <a:pt x="37" y="44"/>
                      <a:pt x="44" y="37"/>
                      <a:pt x="44" y="28"/>
                    </a:cubicBezTo>
                    <a:cubicBezTo>
                      <a:pt x="44" y="19"/>
                      <a:pt x="37" y="12"/>
                      <a:pt x="28" y="12"/>
                    </a:cubicBezTo>
                    <a:cubicBezTo>
                      <a:pt x="26" y="12"/>
                      <a:pt x="25" y="11"/>
                      <a:pt x="24" y="9"/>
                    </a:cubicBezTo>
                    <a:cubicBezTo>
                      <a:pt x="24" y="7"/>
                      <a:pt x="25" y="5"/>
                      <a:pt x="27" y="4"/>
                    </a:cubicBezTo>
                    <a:cubicBezTo>
                      <a:pt x="28" y="4"/>
                      <a:pt x="38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8"/>
                      <a:pt x="69" y="88"/>
                      <a:pt x="44" y="88"/>
                    </a:cubicBezTo>
                    <a:close/>
                    <a:moveTo>
                      <a:pt x="9" y="42"/>
                    </a:moveTo>
                    <a:cubicBezTo>
                      <a:pt x="9" y="43"/>
                      <a:pt x="9" y="43"/>
                      <a:pt x="9" y="44"/>
                    </a:cubicBezTo>
                    <a:cubicBezTo>
                      <a:pt x="9" y="64"/>
                      <a:pt x="25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9" y="13"/>
                      <a:pt x="53" y="20"/>
                      <a:pt x="53" y="28"/>
                    </a:cubicBezTo>
                    <a:cubicBezTo>
                      <a:pt x="53" y="41"/>
                      <a:pt x="42" y="52"/>
                      <a:pt x="28" y="52"/>
                    </a:cubicBezTo>
                    <a:cubicBezTo>
                      <a:pt x="20" y="52"/>
                      <a:pt x="13" y="48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xmlns="" id="{9946C22A-DDC6-4275-8E44-2AE7C1AF7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201" y="50800"/>
                <a:ext cx="542925" cy="544513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3" y="144"/>
                      <a:pt x="0" y="112"/>
                      <a:pt x="0" y="72"/>
                    </a:cubicBezTo>
                    <a:cubicBezTo>
                      <a:pt x="0" y="32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7" y="8"/>
                      <a:pt x="8" y="37"/>
                      <a:pt x="8" y="72"/>
                    </a:cubicBezTo>
                    <a:cubicBezTo>
                      <a:pt x="8" y="107"/>
                      <a:pt x="37" y="136"/>
                      <a:pt x="72" y="136"/>
                    </a:cubicBezTo>
                    <a:cubicBezTo>
                      <a:pt x="108" y="136"/>
                      <a:pt x="136" y="107"/>
                      <a:pt x="136" y="72"/>
                    </a:cubicBezTo>
                    <a:cubicBezTo>
                      <a:pt x="136" y="37"/>
                      <a:pt x="108" y="8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C689563-9160-4445-B0E9-DA19904B56F4}"/>
              </a:ext>
            </a:extLst>
          </p:cNvPr>
          <p:cNvGrpSpPr/>
          <p:nvPr/>
        </p:nvGrpSpPr>
        <p:grpSpPr>
          <a:xfrm>
            <a:off x="12660968" y="1017807"/>
            <a:ext cx="830674" cy="830672"/>
            <a:chOff x="9231416" y="2038831"/>
            <a:chExt cx="1095932" cy="10959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23AB2D8-0E1E-42D9-A8A7-843BCC3EE666}"/>
                </a:ext>
              </a:extLst>
            </p:cNvPr>
            <p:cNvSpPr/>
            <p:nvPr/>
          </p:nvSpPr>
          <p:spPr>
            <a:xfrm>
              <a:off x="9231416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240EF9D5-75BE-4787-AC2E-9718DBE1C690}"/>
                </a:ext>
              </a:extLst>
            </p:cNvPr>
            <p:cNvGrpSpPr/>
            <p:nvPr/>
          </p:nvGrpSpPr>
          <p:grpSpPr>
            <a:xfrm>
              <a:off x="9445302" y="2181981"/>
              <a:ext cx="656360" cy="752594"/>
              <a:chOff x="4870451" y="-328613"/>
              <a:chExt cx="844550" cy="968376"/>
            </a:xfrm>
            <a:solidFill>
              <a:schemeClr val="bg1"/>
            </a:solidFill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xmlns="" id="{5C05A870-B849-4309-99A9-59B476B5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726" y="-328613"/>
                <a:ext cx="422275" cy="968375"/>
              </a:xfrm>
              <a:custGeom>
                <a:avLst/>
                <a:gdLst>
                  <a:gd name="T0" fmla="*/ 40 w 112"/>
                  <a:gd name="T1" fmla="*/ 256 h 256"/>
                  <a:gd name="T2" fmla="*/ 32 w 112"/>
                  <a:gd name="T3" fmla="*/ 256 h 256"/>
                  <a:gd name="T4" fmla="*/ 32 w 112"/>
                  <a:gd name="T5" fmla="*/ 208 h 256"/>
                  <a:gd name="T6" fmla="*/ 36 w 112"/>
                  <a:gd name="T7" fmla="*/ 204 h 256"/>
                  <a:gd name="T8" fmla="*/ 60 w 112"/>
                  <a:gd name="T9" fmla="*/ 204 h 256"/>
                  <a:gd name="T10" fmla="*/ 80 w 112"/>
                  <a:gd name="T11" fmla="*/ 184 h 256"/>
                  <a:gd name="T12" fmla="*/ 80 w 112"/>
                  <a:gd name="T13" fmla="*/ 148 h 256"/>
                  <a:gd name="T14" fmla="*/ 84 w 112"/>
                  <a:gd name="T15" fmla="*/ 144 h 256"/>
                  <a:gd name="T16" fmla="*/ 104 w 112"/>
                  <a:gd name="T17" fmla="*/ 144 h 256"/>
                  <a:gd name="T18" fmla="*/ 104 w 112"/>
                  <a:gd name="T19" fmla="*/ 141 h 256"/>
                  <a:gd name="T20" fmla="*/ 80 w 112"/>
                  <a:gd name="T21" fmla="*/ 90 h 256"/>
                  <a:gd name="T22" fmla="*/ 80 w 112"/>
                  <a:gd name="T23" fmla="*/ 88 h 256"/>
                  <a:gd name="T24" fmla="*/ 0 w 112"/>
                  <a:gd name="T25" fmla="*/ 8 h 256"/>
                  <a:gd name="T26" fmla="*/ 0 w 112"/>
                  <a:gd name="T27" fmla="*/ 0 h 256"/>
                  <a:gd name="T28" fmla="*/ 88 w 112"/>
                  <a:gd name="T29" fmla="*/ 87 h 256"/>
                  <a:gd name="T30" fmla="*/ 112 w 112"/>
                  <a:gd name="T31" fmla="*/ 138 h 256"/>
                  <a:gd name="T32" fmla="*/ 112 w 112"/>
                  <a:gd name="T33" fmla="*/ 140 h 256"/>
                  <a:gd name="T34" fmla="*/ 112 w 112"/>
                  <a:gd name="T35" fmla="*/ 148 h 256"/>
                  <a:gd name="T36" fmla="*/ 108 w 112"/>
                  <a:gd name="T37" fmla="*/ 152 h 256"/>
                  <a:gd name="T38" fmla="*/ 88 w 112"/>
                  <a:gd name="T39" fmla="*/ 152 h 256"/>
                  <a:gd name="T40" fmla="*/ 88 w 112"/>
                  <a:gd name="T41" fmla="*/ 184 h 256"/>
                  <a:gd name="T42" fmla="*/ 60 w 112"/>
                  <a:gd name="T43" fmla="*/ 212 h 256"/>
                  <a:gd name="T44" fmla="*/ 40 w 112"/>
                  <a:gd name="T45" fmla="*/ 212 h 256"/>
                  <a:gd name="T46" fmla="*/ 40 w 112"/>
                  <a:gd name="T4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256">
                    <a:moveTo>
                      <a:pt x="40" y="256"/>
                    </a:moveTo>
                    <a:cubicBezTo>
                      <a:pt x="32" y="256"/>
                      <a:pt x="32" y="256"/>
                      <a:pt x="32" y="256"/>
                    </a:cubicBezTo>
                    <a:cubicBezTo>
                      <a:pt x="32" y="208"/>
                      <a:pt x="32" y="208"/>
                      <a:pt x="32" y="208"/>
                    </a:cubicBezTo>
                    <a:cubicBezTo>
                      <a:pt x="32" y="206"/>
                      <a:pt x="34" y="204"/>
                      <a:pt x="36" y="204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71" y="204"/>
                      <a:pt x="80" y="195"/>
                      <a:pt x="80" y="184"/>
                    </a:cubicBezTo>
                    <a:cubicBezTo>
                      <a:pt x="80" y="148"/>
                      <a:pt x="80" y="148"/>
                      <a:pt x="80" y="148"/>
                    </a:cubicBezTo>
                    <a:cubicBezTo>
                      <a:pt x="80" y="146"/>
                      <a:pt x="82" y="144"/>
                      <a:pt x="84" y="144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4" y="141"/>
                      <a:pt x="104" y="141"/>
                      <a:pt x="104" y="141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8"/>
                    </a:cubicBezTo>
                    <a:cubicBezTo>
                      <a:pt x="80" y="44"/>
                      <a:pt x="4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88" y="39"/>
                      <a:pt x="88" y="87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9"/>
                      <a:pt x="112" y="139"/>
                      <a:pt x="112" y="140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12" y="150"/>
                      <a:pt x="110" y="152"/>
                      <a:pt x="108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88" y="200"/>
                      <a:pt x="75" y="212"/>
                      <a:pt x="60" y="212"/>
                    </a:cubicBezTo>
                    <a:cubicBezTo>
                      <a:pt x="40" y="212"/>
                      <a:pt x="40" y="212"/>
                      <a:pt x="40" y="212"/>
                    </a:cubicBezTo>
                    <a:lnTo>
                      <a:pt x="40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790A5781-FB1C-4703-95B3-D99287207B98}"/>
                  </a:ext>
                </a:extLst>
              </p:cNvPr>
              <p:cNvGrpSpPr/>
              <p:nvPr/>
            </p:nvGrpSpPr>
            <p:grpSpPr>
              <a:xfrm>
                <a:off x="4870451" y="-328613"/>
                <a:ext cx="558800" cy="968376"/>
                <a:chOff x="4870451" y="-328613"/>
                <a:chExt cx="558800" cy="968376"/>
              </a:xfrm>
              <a:grpFill/>
            </p:grpSpPr>
            <p:sp>
              <p:nvSpPr>
                <p:cNvPr id="31" name="Rectangle 10">
                  <a:extLst>
                    <a:ext uri="{FF2B5EF4-FFF2-40B4-BE49-F238E27FC236}">
                      <a16:creationId xmlns:a16="http://schemas.microsoft.com/office/drawing/2014/main" xmlns="" id="{EED01547-0139-4F89-A630-2DAC36418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3213" y="442912"/>
                  <a:ext cx="46038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1">
                  <a:extLst>
                    <a:ext uri="{FF2B5EF4-FFF2-40B4-BE49-F238E27FC236}">
                      <a16:creationId xmlns:a16="http://schemas.microsoft.com/office/drawing/2014/main" xmlns="" id="{A6B2EB83-B5D9-4A7B-BE34-D30B08150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1263" y="228600"/>
                  <a:ext cx="90488" cy="411163"/>
                </a:xfrm>
                <a:custGeom>
                  <a:avLst/>
                  <a:gdLst>
                    <a:gd name="T0" fmla="*/ 24 w 24"/>
                    <a:gd name="T1" fmla="*/ 109 h 109"/>
                    <a:gd name="T2" fmla="*/ 16 w 24"/>
                    <a:gd name="T3" fmla="*/ 109 h 109"/>
                    <a:gd name="T4" fmla="*/ 16 w 24"/>
                    <a:gd name="T5" fmla="*/ 61 h 109"/>
                    <a:gd name="T6" fmla="*/ 0 w 24"/>
                    <a:gd name="T7" fmla="*/ 3 h 109"/>
                    <a:gd name="T8" fmla="*/ 8 w 24"/>
                    <a:gd name="T9" fmla="*/ 0 h 109"/>
                    <a:gd name="T10" fmla="*/ 24 w 24"/>
                    <a:gd name="T11" fmla="*/ 61 h 109"/>
                    <a:gd name="T12" fmla="*/ 24 w 24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09">
                      <a:moveTo>
                        <a:pt x="24" y="109"/>
                      </a:moveTo>
                      <a:cubicBezTo>
                        <a:pt x="16" y="109"/>
                        <a:pt x="16" y="109"/>
                        <a:pt x="16" y="109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42"/>
                        <a:pt x="8" y="21"/>
                        <a:pt x="0" y="3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5" y="19"/>
                        <a:pt x="24" y="40"/>
                        <a:pt x="24" y="61"/>
                      </a:cubicBezTo>
                      <a:lnTo>
                        <a:pt x="24" y="1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3">
                  <a:extLst>
                    <a:ext uri="{FF2B5EF4-FFF2-40B4-BE49-F238E27FC236}">
                      <a16:creationId xmlns:a16="http://schemas.microsoft.com/office/drawing/2014/main" xmlns="" id="{43760F7F-79C0-434C-9285-36FB01B9D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7626" y="-55563"/>
                  <a:ext cx="30163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xmlns="" id="{AA2600B8-6D4F-479E-B999-2E24AA0C64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1426" y="-176213"/>
                  <a:ext cx="361950" cy="361950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xmlns="" id="{96A2255A-A2C0-4D99-817D-498FAD2D8C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938" y="-328613"/>
                  <a:ext cx="361950" cy="363538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6">
                  <a:extLst>
                    <a:ext uri="{FF2B5EF4-FFF2-40B4-BE49-F238E27FC236}">
                      <a16:creationId xmlns:a16="http://schemas.microsoft.com/office/drawing/2014/main" xmlns="" id="{D6AD23BE-6236-4B8A-9006-654796B2AF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0451" y="-176213"/>
                  <a:ext cx="361950" cy="361950"/>
                </a:xfrm>
                <a:custGeom>
                  <a:avLst/>
                  <a:gdLst>
                    <a:gd name="T0" fmla="*/ 48 w 96"/>
                    <a:gd name="T1" fmla="*/ 96 h 96"/>
                    <a:gd name="T2" fmla="*/ 0 w 96"/>
                    <a:gd name="T3" fmla="*/ 48 h 96"/>
                    <a:gd name="T4" fmla="*/ 48 w 96"/>
                    <a:gd name="T5" fmla="*/ 0 h 96"/>
                    <a:gd name="T6" fmla="*/ 96 w 96"/>
                    <a:gd name="T7" fmla="*/ 48 h 96"/>
                    <a:gd name="T8" fmla="*/ 48 w 96"/>
                    <a:gd name="T9" fmla="*/ 96 h 96"/>
                    <a:gd name="T10" fmla="*/ 48 w 96"/>
                    <a:gd name="T11" fmla="*/ 8 h 96"/>
                    <a:gd name="T12" fmla="*/ 8 w 96"/>
                    <a:gd name="T13" fmla="*/ 48 h 96"/>
                    <a:gd name="T14" fmla="*/ 48 w 96"/>
                    <a:gd name="T15" fmla="*/ 88 h 96"/>
                    <a:gd name="T16" fmla="*/ 88 w 96"/>
                    <a:gd name="T17" fmla="*/ 48 h 96"/>
                    <a:gd name="T18" fmla="*/ 48 w 96"/>
                    <a:gd name="T1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cubicBezTo>
                        <a:pt x="22" y="96"/>
                        <a:pt x="0" y="75"/>
                        <a:pt x="0" y="48"/>
                      </a:cubicBezTo>
                      <a:cubicBezTo>
                        <a:pt x="0" y="22"/>
                        <a:pt x="22" y="0"/>
                        <a:pt x="48" y="0"/>
                      </a:cubicBezTo>
                      <a:cubicBezTo>
                        <a:pt x="74" y="0"/>
                        <a:pt x="96" y="22"/>
                        <a:pt x="96" y="48"/>
                      </a:cubicBezTo>
                      <a:cubicBezTo>
                        <a:pt x="96" y="75"/>
                        <a:pt x="74" y="96"/>
                        <a:pt x="48" y="96"/>
                      </a:cubicBezTo>
                      <a:close/>
                      <a:moveTo>
                        <a:pt x="48" y="8"/>
                      </a:moveTo>
                      <a:cubicBezTo>
                        <a:pt x="26" y="8"/>
                        <a:pt x="8" y="26"/>
                        <a:pt x="8" y="48"/>
                      </a:cubicBezTo>
                      <a:cubicBezTo>
                        <a:pt x="8" y="70"/>
                        <a:pt x="26" y="88"/>
                        <a:pt x="48" y="88"/>
                      </a:cubicBezTo>
                      <a:cubicBezTo>
                        <a:pt x="70" y="88"/>
                        <a:pt x="88" y="70"/>
                        <a:pt x="88" y="48"/>
                      </a:cubicBezTo>
                      <a:cubicBezTo>
                        <a:pt x="88" y="26"/>
                        <a:pt x="70" y="8"/>
                        <a:pt x="4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0C3BF1-B0CF-42F0-80DB-9BB59B7BD389}"/>
              </a:ext>
            </a:extLst>
          </p:cNvPr>
          <p:cNvGrpSpPr/>
          <p:nvPr/>
        </p:nvGrpSpPr>
        <p:grpSpPr>
          <a:xfrm>
            <a:off x="12862098" y="5820114"/>
            <a:ext cx="830674" cy="830672"/>
            <a:chOff x="2882556" y="2211431"/>
            <a:chExt cx="1095932" cy="10959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CAAC8EF-367F-4A7C-8EA0-D545754CE820}"/>
                </a:ext>
              </a:extLst>
            </p:cNvPr>
            <p:cNvSpPr/>
            <p:nvPr/>
          </p:nvSpPr>
          <p:spPr>
            <a:xfrm>
              <a:off x="2882556" y="22114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DBE44965-CD5E-4C7F-81E2-34FA8DA2CDD5}"/>
                </a:ext>
              </a:extLst>
            </p:cNvPr>
            <p:cNvGrpSpPr/>
            <p:nvPr/>
          </p:nvGrpSpPr>
          <p:grpSpPr>
            <a:xfrm>
              <a:off x="3123152" y="2301003"/>
              <a:ext cx="628128" cy="878803"/>
              <a:chOff x="3194051" y="549275"/>
              <a:chExt cx="692150" cy="968375"/>
            </a:xfrm>
            <a:solidFill>
              <a:schemeClr val="bg1"/>
            </a:solidFill>
          </p:grpSpPr>
          <p:sp>
            <p:nvSpPr>
              <p:cNvPr id="47" name="Rectangle 26">
                <a:extLst>
                  <a:ext uri="{FF2B5EF4-FFF2-40B4-BE49-F238E27FC236}">
                    <a16:creationId xmlns:a16="http://schemas.microsoft.com/office/drawing/2014/main" xmlns="" id="{6B0A5B63-579E-4D6E-9589-ECCC45B46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0651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xmlns="" id="{7A493464-D1E8-4A90-A019-6290E15F5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366837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8">
                <a:extLst>
                  <a:ext uri="{FF2B5EF4-FFF2-40B4-BE49-F238E27FC236}">
                    <a16:creationId xmlns:a16="http://schemas.microsoft.com/office/drawing/2014/main" xmlns="" id="{DA43FFC6-1C98-4B34-B65F-5B046E4E5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427162"/>
                <a:ext cx="4222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xmlns="" id="{F88238BE-64C8-4F1D-83F6-902E9A377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1443037"/>
                <a:ext cx="149225" cy="74613"/>
              </a:xfrm>
              <a:custGeom>
                <a:avLst/>
                <a:gdLst>
                  <a:gd name="T0" fmla="*/ 36 w 40"/>
                  <a:gd name="T1" fmla="*/ 20 h 20"/>
                  <a:gd name="T2" fmla="*/ 4 w 40"/>
                  <a:gd name="T3" fmla="*/ 20 h 20"/>
                  <a:gd name="T4" fmla="*/ 0 w 40"/>
                  <a:gd name="T5" fmla="*/ 16 h 20"/>
                  <a:gd name="T6" fmla="*/ 0 w 40"/>
                  <a:gd name="T7" fmla="*/ 0 h 20"/>
                  <a:gd name="T8" fmla="*/ 8 w 40"/>
                  <a:gd name="T9" fmla="*/ 0 h 20"/>
                  <a:gd name="T10" fmla="*/ 8 w 40"/>
                  <a:gd name="T11" fmla="*/ 12 h 20"/>
                  <a:gd name="T12" fmla="*/ 32 w 40"/>
                  <a:gd name="T13" fmla="*/ 12 h 20"/>
                  <a:gd name="T14" fmla="*/ 32 w 40"/>
                  <a:gd name="T15" fmla="*/ 0 h 20"/>
                  <a:gd name="T16" fmla="*/ 40 w 40"/>
                  <a:gd name="T17" fmla="*/ 0 h 20"/>
                  <a:gd name="T18" fmla="*/ 40 w 40"/>
                  <a:gd name="T19" fmla="*/ 16 h 20"/>
                  <a:gd name="T20" fmla="*/ 36 w 4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0">
                    <a:moveTo>
                      <a:pt x="3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39" y="20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xmlns="" id="{4EF06453-D8A9-4D87-A429-3B4DC369C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513" y="866775"/>
                <a:ext cx="28575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1">
                <a:extLst>
                  <a:ext uri="{FF2B5EF4-FFF2-40B4-BE49-F238E27FC236}">
                    <a16:creationId xmlns:a16="http://schemas.microsoft.com/office/drawing/2014/main" xmlns="" id="{153C6951-FAA7-43AA-824F-94E485F3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576" y="866775"/>
                <a:ext cx="30163" cy="409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xmlns="" id="{287CDD2F-1CD6-4823-B64A-AC0CCE21F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1" y="852487"/>
                <a:ext cx="2095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3">
                <a:extLst>
                  <a:ext uri="{FF2B5EF4-FFF2-40B4-BE49-F238E27FC236}">
                    <a16:creationId xmlns:a16="http://schemas.microsoft.com/office/drawing/2014/main" xmlns="" id="{381C934D-E658-4FCB-B531-C908CA1F7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1" y="1093787"/>
                <a:ext cx="120650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4">
                <a:extLst>
                  <a:ext uri="{FF2B5EF4-FFF2-40B4-BE49-F238E27FC236}">
                    <a16:creationId xmlns:a16="http://schemas.microsoft.com/office/drawing/2014/main" xmlns="" id="{ACE11254-1432-4048-9897-688472180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103346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35">
                <a:extLst>
                  <a:ext uri="{FF2B5EF4-FFF2-40B4-BE49-F238E27FC236}">
                    <a16:creationId xmlns:a16="http://schemas.microsoft.com/office/drawing/2014/main" xmlns="" id="{D7FB098C-7B3E-4828-936D-B3836D8B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73137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36">
                <a:extLst>
                  <a:ext uri="{FF2B5EF4-FFF2-40B4-BE49-F238E27FC236}">
                    <a16:creationId xmlns:a16="http://schemas.microsoft.com/office/drawing/2014/main" xmlns="" id="{D2596D68-C649-414B-91F9-21E94E4BD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1" y="912812"/>
                <a:ext cx="30163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xmlns="" id="{C345978F-0DFA-4223-A393-0960E475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1" y="549275"/>
                <a:ext cx="692150" cy="893763"/>
              </a:xfrm>
              <a:custGeom>
                <a:avLst/>
                <a:gdLst>
                  <a:gd name="T0" fmla="*/ 44 w 184"/>
                  <a:gd name="T1" fmla="*/ 236 h 236"/>
                  <a:gd name="T2" fmla="*/ 44 w 184"/>
                  <a:gd name="T3" fmla="*/ 170 h 236"/>
                  <a:gd name="T4" fmla="*/ 0 w 184"/>
                  <a:gd name="T5" fmla="*/ 92 h 236"/>
                  <a:gd name="T6" fmla="*/ 92 w 184"/>
                  <a:gd name="T7" fmla="*/ 0 h 236"/>
                  <a:gd name="T8" fmla="*/ 184 w 184"/>
                  <a:gd name="T9" fmla="*/ 92 h 236"/>
                  <a:gd name="T10" fmla="*/ 140 w 184"/>
                  <a:gd name="T11" fmla="*/ 170 h 236"/>
                  <a:gd name="T12" fmla="*/ 140 w 184"/>
                  <a:gd name="T13" fmla="*/ 236 h 236"/>
                  <a:gd name="T14" fmla="*/ 132 w 184"/>
                  <a:gd name="T15" fmla="*/ 236 h 236"/>
                  <a:gd name="T16" fmla="*/ 132 w 184"/>
                  <a:gd name="T17" fmla="*/ 168 h 236"/>
                  <a:gd name="T18" fmla="*/ 134 w 184"/>
                  <a:gd name="T19" fmla="*/ 164 h 236"/>
                  <a:gd name="T20" fmla="*/ 176 w 184"/>
                  <a:gd name="T21" fmla="*/ 92 h 236"/>
                  <a:gd name="T22" fmla="*/ 92 w 184"/>
                  <a:gd name="T23" fmla="*/ 8 h 236"/>
                  <a:gd name="T24" fmla="*/ 8 w 184"/>
                  <a:gd name="T25" fmla="*/ 92 h 236"/>
                  <a:gd name="T26" fmla="*/ 50 w 184"/>
                  <a:gd name="T27" fmla="*/ 165 h 236"/>
                  <a:gd name="T28" fmla="*/ 52 w 184"/>
                  <a:gd name="T29" fmla="*/ 168 h 236"/>
                  <a:gd name="T30" fmla="*/ 52 w 184"/>
                  <a:gd name="T31" fmla="*/ 236 h 236"/>
                  <a:gd name="T32" fmla="*/ 44 w 184"/>
                  <a:gd name="T3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236">
                    <a:moveTo>
                      <a:pt x="44" y="236"/>
                    </a:moveTo>
                    <a:cubicBezTo>
                      <a:pt x="44" y="170"/>
                      <a:pt x="44" y="170"/>
                      <a:pt x="44" y="170"/>
                    </a:cubicBezTo>
                    <a:cubicBezTo>
                      <a:pt x="17" y="153"/>
                      <a:pt x="0" y="123"/>
                      <a:pt x="0" y="92"/>
                    </a:cubicBezTo>
                    <a:cubicBezTo>
                      <a:pt x="0" y="41"/>
                      <a:pt x="42" y="0"/>
                      <a:pt x="92" y="0"/>
                    </a:cubicBezTo>
                    <a:cubicBezTo>
                      <a:pt x="143" y="0"/>
                      <a:pt x="184" y="41"/>
                      <a:pt x="184" y="92"/>
                    </a:cubicBezTo>
                    <a:cubicBezTo>
                      <a:pt x="184" y="125"/>
                      <a:pt x="168" y="153"/>
                      <a:pt x="140" y="170"/>
                    </a:cubicBezTo>
                    <a:cubicBezTo>
                      <a:pt x="140" y="236"/>
                      <a:pt x="140" y="236"/>
                      <a:pt x="140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32" y="167"/>
                      <a:pt x="133" y="165"/>
                      <a:pt x="134" y="164"/>
                    </a:cubicBezTo>
                    <a:cubicBezTo>
                      <a:pt x="161" y="149"/>
                      <a:pt x="176" y="123"/>
                      <a:pt x="176" y="92"/>
                    </a:cubicBezTo>
                    <a:cubicBezTo>
                      <a:pt x="176" y="46"/>
                      <a:pt x="139" y="8"/>
                      <a:pt x="92" y="8"/>
                    </a:cubicBezTo>
                    <a:cubicBezTo>
                      <a:pt x="46" y="8"/>
                      <a:pt x="8" y="46"/>
                      <a:pt x="8" y="92"/>
                    </a:cubicBezTo>
                    <a:cubicBezTo>
                      <a:pt x="8" y="121"/>
                      <a:pt x="24" y="149"/>
                      <a:pt x="50" y="165"/>
                    </a:cubicBezTo>
                    <a:cubicBezTo>
                      <a:pt x="52" y="165"/>
                      <a:pt x="52" y="167"/>
                      <a:pt x="52" y="168"/>
                    </a:cubicBezTo>
                    <a:cubicBezTo>
                      <a:pt x="52" y="236"/>
                      <a:pt x="52" y="236"/>
                      <a:pt x="52" y="236"/>
                    </a:cubicBezTo>
                    <a:lnTo>
                      <a:pt x="44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xmlns="" id="{97A2DF2B-57DE-4687-8F03-3A04F53E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701675"/>
                <a:ext cx="390525" cy="342900"/>
              </a:xfrm>
              <a:custGeom>
                <a:avLst/>
                <a:gdLst>
                  <a:gd name="T0" fmla="*/ 87 w 104"/>
                  <a:gd name="T1" fmla="*/ 91 h 91"/>
                  <a:gd name="T2" fmla="*/ 82 w 104"/>
                  <a:gd name="T3" fmla="*/ 85 h 91"/>
                  <a:gd name="T4" fmla="*/ 96 w 104"/>
                  <a:gd name="T5" fmla="*/ 52 h 91"/>
                  <a:gd name="T6" fmla="*/ 52 w 104"/>
                  <a:gd name="T7" fmla="*/ 8 h 91"/>
                  <a:gd name="T8" fmla="*/ 8 w 104"/>
                  <a:gd name="T9" fmla="*/ 52 h 91"/>
                  <a:gd name="T10" fmla="*/ 23 w 104"/>
                  <a:gd name="T11" fmla="*/ 85 h 91"/>
                  <a:gd name="T12" fmla="*/ 18 w 104"/>
                  <a:gd name="T13" fmla="*/ 91 h 91"/>
                  <a:gd name="T14" fmla="*/ 0 w 104"/>
                  <a:gd name="T15" fmla="*/ 52 h 91"/>
                  <a:gd name="T16" fmla="*/ 52 w 104"/>
                  <a:gd name="T17" fmla="*/ 0 h 91"/>
                  <a:gd name="T18" fmla="*/ 104 w 104"/>
                  <a:gd name="T19" fmla="*/ 52 h 91"/>
                  <a:gd name="T20" fmla="*/ 87 w 10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91">
                    <a:moveTo>
                      <a:pt x="87" y="91"/>
                    </a:moveTo>
                    <a:cubicBezTo>
                      <a:pt x="82" y="85"/>
                      <a:pt x="82" y="85"/>
                      <a:pt x="82" y="85"/>
                    </a:cubicBezTo>
                    <a:cubicBezTo>
                      <a:pt x="91" y="76"/>
                      <a:pt x="96" y="64"/>
                      <a:pt x="96" y="52"/>
                    </a:cubicBezTo>
                    <a:cubicBezTo>
                      <a:pt x="96" y="28"/>
                      <a:pt x="77" y="8"/>
                      <a:pt x="52" y="8"/>
                    </a:cubicBezTo>
                    <a:cubicBezTo>
                      <a:pt x="28" y="8"/>
                      <a:pt x="8" y="28"/>
                      <a:pt x="8" y="52"/>
                    </a:cubicBezTo>
                    <a:cubicBezTo>
                      <a:pt x="8" y="64"/>
                      <a:pt x="14" y="76"/>
                      <a:pt x="23" y="85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7" y="81"/>
                      <a:pt x="0" y="67"/>
                      <a:pt x="0" y="52"/>
                    </a:cubicBezTo>
                    <a:cubicBezTo>
                      <a:pt x="0" y="23"/>
                      <a:pt x="24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67"/>
                      <a:pt x="98" y="81"/>
                      <a:pt x="8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BCA535-7284-4CC4-9097-FA2E546C5DED}"/>
              </a:ext>
            </a:extLst>
          </p:cNvPr>
          <p:cNvGrpSpPr/>
          <p:nvPr/>
        </p:nvGrpSpPr>
        <p:grpSpPr>
          <a:xfrm>
            <a:off x="12802071" y="3601406"/>
            <a:ext cx="830674" cy="830672"/>
            <a:chOff x="4802557" y="2038831"/>
            <a:chExt cx="1095932" cy="10959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30D7348-A74E-4140-BB80-BA5DED741750}"/>
                </a:ext>
              </a:extLst>
            </p:cNvPr>
            <p:cNvSpPr/>
            <p:nvPr/>
          </p:nvSpPr>
          <p:spPr>
            <a:xfrm>
              <a:off x="4802557" y="2038831"/>
              <a:ext cx="1095932" cy="1095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40ABA58-558C-4A25-8D83-06C809E95A34}"/>
                </a:ext>
              </a:extLst>
            </p:cNvPr>
            <p:cNvGrpSpPr/>
            <p:nvPr/>
          </p:nvGrpSpPr>
          <p:grpSpPr>
            <a:xfrm>
              <a:off x="5031136" y="2211431"/>
              <a:ext cx="638775" cy="635649"/>
              <a:chOff x="1308101" y="701675"/>
              <a:chExt cx="973138" cy="968375"/>
            </a:xfrm>
            <a:solidFill>
              <a:schemeClr val="bg1"/>
            </a:solidFill>
          </p:grpSpPr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xmlns="" id="{F46E3B23-7B2C-4EBD-B150-408AB496E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6" y="701675"/>
                <a:ext cx="90488" cy="725488"/>
              </a:xfrm>
              <a:custGeom>
                <a:avLst/>
                <a:gdLst>
                  <a:gd name="T0" fmla="*/ 24 w 24"/>
                  <a:gd name="T1" fmla="*/ 192 h 192"/>
                  <a:gd name="T2" fmla="*/ 16 w 24"/>
                  <a:gd name="T3" fmla="*/ 192 h 192"/>
                  <a:gd name="T4" fmla="*/ 16 w 24"/>
                  <a:gd name="T5" fmla="*/ 8 h 192"/>
                  <a:gd name="T6" fmla="*/ 8 w 24"/>
                  <a:gd name="T7" fmla="*/ 8 h 192"/>
                  <a:gd name="T8" fmla="*/ 8 w 24"/>
                  <a:gd name="T9" fmla="*/ 192 h 192"/>
                  <a:gd name="T10" fmla="*/ 0 w 24"/>
                  <a:gd name="T11" fmla="*/ 192 h 192"/>
                  <a:gd name="T12" fmla="*/ 0 w 24"/>
                  <a:gd name="T13" fmla="*/ 4 h 192"/>
                  <a:gd name="T14" fmla="*/ 4 w 24"/>
                  <a:gd name="T15" fmla="*/ 0 h 192"/>
                  <a:gd name="T16" fmla="*/ 20 w 24"/>
                  <a:gd name="T17" fmla="*/ 0 h 192"/>
                  <a:gd name="T18" fmla="*/ 24 w 24"/>
                  <a:gd name="T19" fmla="*/ 4 h 192"/>
                  <a:gd name="T20" fmla="*/ 24 w 24"/>
                  <a:gd name="T2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2">
                    <a:moveTo>
                      <a:pt x="24" y="192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4" y="2"/>
                      <a:pt x="24" y="4"/>
                    </a:cubicBezTo>
                    <a:lnTo>
                      <a:pt x="24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xmlns="" id="{CD14B9DD-5D98-4B0F-814C-E3ECB6AFA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101" y="1397000"/>
                <a:ext cx="973138" cy="273050"/>
              </a:xfrm>
              <a:custGeom>
                <a:avLst/>
                <a:gdLst>
                  <a:gd name="T0" fmla="*/ 253 w 258"/>
                  <a:gd name="T1" fmla="*/ 72 h 72"/>
                  <a:gd name="T2" fmla="*/ 251 w 258"/>
                  <a:gd name="T3" fmla="*/ 71 h 72"/>
                  <a:gd name="T4" fmla="*/ 129 w 258"/>
                  <a:gd name="T5" fmla="*/ 8 h 72"/>
                  <a:gd name="T6" fmla="*/ 7 w 258"/>
                  <a:gd name="T7" fmla="*/ 71 h 72"/>
                  <a:gd name="T8" fmla="*/ 1 w 258"/>
                  <a:gd name="T9" fmla="*/ 70 h 72"/>
                  <a:gd name="T10" fmla="*/ 3 w 258"/>
                  <a:gd name="T11" fmla="*/ 64 h 72"/>
                  <a:gd name="T12" fmla="*/ 127 w 258"/>
                  <a:gd name="T13" fmla="*/ 0 h 72"/>
                  <a:gd name="T14" fmla="*/ 131 w 258"/>
                  <a:gd name="T15" fmla="*/ 0 h 72"/>
                  <a:gd name="T16" fmla="*/ 255 w 258"/>
                  <a:gd name="T17" fmla="*/ 64 h 72"/>
                  <a:gd name="T18" fmla="*/ 257 w 258"/>
                  <a:gd name="T19" fmla="*/ 70 h 72"/>
                  <a:gd name="T20" fmla="*/ 253 w 258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72">
                    <a:moveTo>
                      <a:pt x="253" y="72"/>
                    </a:moveTo>
                    <a:cubicBezTo>
                      <a:pt x="252" y="72"/>
                      <a:pt x="252" y="72"/>
                      <a:pt x="251" y="71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5" y="72"/>
                      <a:pt x="2" y="72"/>
                      <a:pt x="1" y="70"/>
                    </a:cubicBezTo>
                    <a:cubicBezTo>
                      <a:pt x="0" y="68"/>
                      <a:pt x="1" y="65"/>
                      <a:pt x="3" y="6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8" y="0"/>
                      <a:pt x="130" y="0"/>
                      <a:pt x="131" y="0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7" y="65"/>
                      <a:pt x="258" y="68"/>
                      <a:pt x="257" y="70"/>
                    </a:cubicBezTo>
                    <a:cubicBezTo>
                      <a:pt x="256" y="71"/>
                      <a:pt x="254" y="72"/>
                      <a:pt x="25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xmlns="" id="{D48F0375-CCB0-4A4F-A27A-613AD1A39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806450"/>
                <a:ext cx="376238" cy="242888"/>
              </a:xfrm>
              <a:custGeom>
                <a:avLst/>
                <a:gdLst>
                  <a:gd name="T0" fmla="*/ 96 w 100"/>
                  <a:gd name="T1" fmla="*/ 64 h 64"/>
                  <a:gd name="T2" fmla="*/ 24 w 100"/>
                  <a:gd name="T3" fmla="*/ 64 h 64"/>
                  <a:gd name="T4" fmla="*/ 20 w 100"/>
                  <a:gd name="T5" fmla="*/ 61 h 64"/>
                  <a:gd name="T6" fmla="*/ 21 w 100"/>
                  <a:gd name="T7" fmla="*/ 57 h 64"/>
                  <a:gd name="T8" fmla="*/ 34 w 100"/>
                  <a:gd name="T9" fmla="*/ 44 h 64"/>
                  <a:gd name="T10" fmla="*/ 0 w 100"/>
                  <a:gd name="T11" fmla="*/ 44 h 64"/>
                  <a:gd name="T12" fmla="*/ 0 w 100"/>
                  <a:gd name="T13" fmla="*/ 36 h 64"/>
                  <a:gd name="T14" fmla="*/ 44 w 100"/>
                  <a:gd name="T15" fmla="*/ 36 h 64"/>
                  <a:gd name="T16" fmla="*/ 48 w 100"/>
                  <a:gd name="T17" fmla="*/ 38 h 64"/>
                  <a:gd name="T18" fmla="*/ 47 w 100"/>
                  <a:gd name="T19" fmla="*/ 43 h 64"/>
                  <a:gd name="T20" fmla="*/ 34 w 100"/>
                  <a:gd name="T21" fmla="*/ 56 h 64"/>
                  <a:gd name="T22" fmla="*/ 86 w 100"/>
                  <a:gd name="T23" fmla="*/ 56 h 64"/>
                  <a:gd name="T24" fmla="*/ 65 w 100"/>
                  <a:gd name="T25" fmla="*/ 35 h 64"/>
                  <a:gd name="T26" fmla="*/ 65 w 100"/>
                  <a:gd name="T27" fmla="*/ 29 h 64"/>
                  <a:gd name="T28" fmla="*/ 86 w 100"/>
                  <a:gd name="T29" fmla="*/ 8 h 64"/>
                  <a:gd name="T30" fmla="*/ 56 w 100"/>
                  <a:gd name="T31" fmla="*/ 8 h 64"/>
                  <a:gd name="T32" fmla="*/ 56 w 100"/>
                  <a:gd name="T33" fmla="*/ 0 h 64"/>
                  <a:gd name="T34" fmla="*/ 96 w 100"/>
                  <a:gd name="T35" fmla="*/ 0 h 64"/>
                  <a:gd name="T36" fmla="*/ 100 w 100"/>
                  <a:gd name="T37" fmla="*/ 2 h 64"/>
                  <a:gd name="T38" fmla="*/ 99 w 100"/>
                  <a:gd name="T39" fmla="*/ 7 h 64"/>
                  <a:gd name="T40" fmla="*/ 74 w 100"/>
                  <a:gd name="T41" fmla="*/ 32 h 64"/>
                  <a:gd name="T42" fmla="*/ 99 w 100"/>
                  <a:gd name="T43" fmla="*/ 57 h 64"/>
                  <a:gd name="T44" fmla="*/ 100 w 100"/>
                  <a:gd name="T45" fmla="*/ 61 h 64"/>
                  <a:gd name="T46" fmla="*/ 96 w 100"/>
                  <a:gd name="T4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4">
                    <a:moveTo>
                      <a:pt x="96" y="64"/>
                    </a:moveTo>
                    <a:cubicBezTo>
                      <a:pt x="24" y="64"/>
                      <a:pt x="24" y="64"/>
                      <a:pt x="24" y="64"/>
                    </a:cubicBezTo>
                    <a:cubicBezTo>
                      <a:pt x="22" y="64"/>
                      <a:pt x="21" y="63"/>
                      <a:pt x="20" y="61"/>
                    </a:cubicBezTo>
                    <a:cubicBezTo>
                      <a:pt x="20" y="60"/>
                      <a:pt x="20" y="58"/>
                      <a:pt x="21" y="5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6"/>
                      <a:pt x="47" y="37"/>
                      <a:pt x="48" y="38"/>
                    </a:cubicBezTo>
                    <a:cubicBezTo>
                      <a:pt x="48" y="40"/>
                      <a:pt x="48" y="42"/>
                      <a:pt x="47" y="43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4" y="33"/>
                      <a:pt x="64" y="31"/>
                      <a:pt x="65" y="2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8" y="0"/>
                      <a:pt x="99" y="1"/>
                      <a:pt x="100" y="2"/>
                    </a:cubicBezTo>
                    <a:cubicBezTo>
                      <a:pt x="100" y="4"/>
                      <a:pt x="100" y="6"/>
                      <a:pt x="99" y="7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0" y="58"/>
                      <a:pt x="100" y="60"/>
                      <a:pt x="100" y="61"/>
                    </a:cubicBezTo>
                    <a:cubicBezTo>
                      <a:pt x="99" y="63"/>
                      <a:pt x="98" y="64"/>
                      <a:pt x="96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xmlns="" id="{C9CD1E05-6092-4F62-BAEE-C769748F0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6" y="762000"/>
                <a:ext cx="179388" cy="196850"/>
              </a:xfrm>
              <a:custGeom>
                <a:avLst/>
                <a:gdLst>
                  <a:gd name="T0" fmla="*/ 48 w 48"/>
                  <a:gd name="T1" fmla="*/ 52 h 52"/>
                  <a:gd name="T2" fmla="*/ 40 w 48"/>
                  <a:gd name="T3" fmla="*/ 52 h 52"/>
                  <a:gd name="T4" fmla="*/ 40 w 48"/>
                  <a:gd name="T5" fmla="*/ 8 h 52"/>
                  <a:gd name="T6" fmla="*/ 0 w 48"/>
                  <a:gd name="T7" fmla="*/ 8 h 52"/>
                  <a:gd name="T8" fmla="*/ 0 w 48"/>
                  <a:gd name="T9" fmla="*/ 0 h 52"/>
                  <a:gd name="T10" fmla="*/ 44 w 48"/>
                  <a:gd name="T11" fmla="*/ 0 h 52"/>
                  <a:gd name="T12" fmla="*/ 48 w 48"/>
                  <a:gd name="T13" fmla="*/ 4 h 52"/>
                  <a:gd name="T14" fmla="*/ 48 w 48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48" y="52"/>
                    </a:move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lnTo>
                      <a:pt x="4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43">
                <a:extLst>
                  <a:ext uri="{FF2B5EF4-FFF2-40B4-BE49-F238E27FC236}">
                    <a16:creationId xmlns:a16="http://schemas.microsoft.com/office/drawing/2014/main" xmlns="" id="{B3409C35-F4CA-4239-9D8E-C8B3FA400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238" y="958850"/>
                <a:ext cx="3016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xmlns="" id="{4C79BC6B-6064-4EA2-BA10-982E3297A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1503362"/>
                <a:ext cx="392113" cy="90488"/>
              </a:xfrm>
              <a:custGeom>
                <a:avLst/>
                <a:gdLst>
                  <a:gd name="T0" fmla="*/ 52 w 104"/>
                  <a:gd name="T1" fmla="*/ 24 h 24"/>
                  <a:gd name="T2" fmla="*/ 0 w 104"/>
                  <a:gd name="T3" fmla="*/ 0 h 24"/>
                  <a:gd name="T4" fmla="*/ 8 w 104"/>
                  <a:gd name="T5" fmla="*/ 0 h 24"/>
                  <a:gd name="T6" fmla="*/ 52 w 104"/>
                  <a:gd name="T7" fmla="*/ 16 h 24"/>
                  <a:gd name="T8" fmla="*/ 96 w 104"/>
                  <a:gd name="T9" fmla="*/ 0 h 24"/>
                  <a:gd name="T10" fmla="*/ 104 w 104"/>
                  <a:gd name="T11" fmla="*/ 0 h 24"/>
                  <a:gd name="T12" fmla="*/ 52 w 10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4">
                    <a:moveTo>
                      <a:pt x="52" y="24"/>
                    </a:moveTo>
                    <a:cubicBezTo>
                      <a:pt x="22" y="24"/>
                      <a:pt x="0" y="14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7"/>
                      <a:pt x="27" y="16"/>
                      <a:pt x="52" y="16"/>
                    </a:cubicBezTo>
                    <a:cubicBezTo>
                      <a:pt x="77" y="16"/>
                      <a:pt x="96" y="7"/>
                      <a:pt x="9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14"/>
                      <a:pt x="82" y="24"/>
                      <a:pt x="5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053956F3-9ADF-2744-9019-7CE6717CA8A3}"/>
              </a:ext>
            </a:extLst>
          </p:cNvPr>
          <p:cNvSpPr/>
          <p:nvPr/>
        </p:nvSpPr>
        <p:spPr>
          <a:xfrm>
            <a:off x="-703385" y="5403456"/>
            <a:ext cx="2815055" cy="170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C47D6429-FD63-4541-815C-47DE5FF78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  <p:sp>
        <p:nvSpPr>
          <p:cNvPr id="94" name="כותרת 1">
            <a:extLst>
              <a:ext uri="{FF2B5EF4-FFF2-40B4-BE49-F238E27FC236}">
                <a16:creationId xmlns:a16="http://schemas.microsoft.com/office/drawing/2014/main" xmlns="" id="{38CC9B9B-5447-7F40-82A4-0FE6086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948" y="202858"/>
            <a:ext cx="12406040" cy="1396633"/>
          </a:xfrm>
        </p:spPr>
        <p:txBody>
          <a:bodyPr>
            <a:normAutofit fontScale="90000"/>
          </a:bodyPr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sz="4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קידום ההשכלה הגבוהה בפריפריה צריך להיעשות בשלושה אפיקים:</a:t>
            </a:r>
            <a:r>
              <a:rPr lang="en-US" sz="4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e-IL" sz="44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5" name="מציין מיקום תוכן 2">
            <a:extLst>
              <a:ext uri="{FF2B5EF4-FFF2-40B4-BE49-F238E27FC236}">
                <a16:creationId xmlns:a16="http://schemas.microsoft.com/office/drawing/2014/main" xmlns="" id="{7E32ACDC-7ADF-8A4D-9C06-D7745F43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809" y="1711298"/>
            <a:ext cx="11307095" cy="4571999"/>
          </a:xfrm>
        </p:spPr>
        <p:txBody>
          <a:bodyPr>
            <a:normAutofit/>
          </a:bodyPr>
          <a:lstStyle/>
          <a:p>
            <a:pPr marL="742950" lvl="0" indent="-742950">
              <a:lnSpc>
                <a:spcPct val="10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זיהוי והגדרה נכונים ואפקטיביים של בני/</a:t>
            </a:r>
            <a:r>
              <a:rPr lang="he-I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ות</a:t>
            </a:r>
            <a:r>
              <a:rPr lang="he-I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הפריפריה והשקעה בהם כאינדיבידואלים</a:t>
            </a:r>
          </a:p>
          <a:p>
            <a:pPr marL="742950" lvl="0" indent="-742950">
              <a:lnSpc>
                <a:spcPct val="10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זיהוי והגדרה של "מוסדות אקדמיים משרתי פריפריה" והשקעה בהם כמוסדות אסטרטגיים</a:t>
            </a:r>
          </a:p>
          <a:p>
            <a:pPr marL="742950" lvl="0" indent="-742950">
              <a:lnSpc>
                <a:spcPct val="10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גיבוש מערך כלים אפקטיביים ואסטרטגיים לקידום הפריפריה</a:t>
            </a:r>
            <a:r>
              <a:rPr lang="he-IL" sz="1900" dirty="0">
                <a:solidFill>
                  <a:srgbClr val="002060"/>
                </a:solidFill>
              </a:rPr>
              <a:t>.</a:t>
            </a:r>
            <a:endParaRPr lang="en-US" sz="1900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pic>
        <p:nvPicPr>
          <p:cNvPr id="96" name="תמונה 20">
            <a:extLst>
              <a:ext uri="{FF2B5EF4-FFF2-40B4-BE49-F238E27FC236}">
                <a16:creationId xmlns:a16="http://schemas.microsoft.com/office/drawing/2014/main" xmlns="" id="{FE4DDD28-FD05-4C42-A9E9-E41A44FA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8" y="202858"/>
            <a:ext cx="1071018" cy="6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D1F3E10F-A985-499A-B9C9-707907613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24" y="3315152"/>
            <a:ext cx="1459762" cy="351692"/>
          </a:xfrm>
          <a:prstGeom prst="rect">
            <a:avLst/>
          </a:prstGeom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xmlns="" id="{5C258D76-E42C-5E44-B8B5-EA5690D9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576" y="713765"/>
            <a:ext cx="7491047" cy="1325563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1. זיהוי והגדרה נכונים ואפקטיביים של בני/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ות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הפריפריה והשקעה אינדיבידואליסטית בהם/ן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e-IL" dirty="0"/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xmlns="" id="{330C0B2D-8DB1-D34F-BFD4-62AFC6E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31" y="2089066"/>
            <a:ext cx="7004538" cy="546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דוגמא:</a:t>
            </a:r>
          </a:p>
          <a:p>
            <a:pPr marL="0" indent="0">
              <a:buNone/>
            </a:pP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משהב"ט</a:t>
            </a: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והקרן לחיילים משוחררים, מלגת שנת לימודים ראשונה:</a:t>
            </a:r>
          </a:p>
          <a:p>
            <a:pPr marL="514350" indent="-514350">
              <a:buAutoNum type="arabicPeriod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סטודנטים מכל הארץ הלומדים בפריפריה (רשימת מוסדות שנקבעו בהחלטת ממשלה)</a:t>
            </a:r>
          </a:p>
          <a:p>
            <a:pPr marL="514350" indent="-514350">
              <a:buAutoNum type="arabicPeriod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סטודנטים תושבי הפריפריה (רשימת ישובים שנקבעו בהחלטת ממשלה)</a:t>
            </a:r>
          </a:p>
          <a:p>
            <a:pPr marL="514350" indent="-514350">
              <a:buAutoNum type="arabicPeriod"/>
            </a:pPr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לסטודנט מעומר או ממיתר ולא לסטודנטית מקרית מלאכי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לסטודנטית הלומדת משפטים </a:t>
            </a: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מרמה"ש</a:t>
            </a:r>
            <a:r>
              <a:rPr lang="he-IL" dirty="0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 ולא לסטודנטית מקרית גת הלומדת פסיכולוגיה </a:t>
            </a:r>
            <a:r>
              <a:rPr lang="he-IL" dirty="0" err="1">
                <a:solidFill>
                  <a:srgbClr val="002060"/>
                </a:solidFill>
                <a:latin typeface="Arial Hebrew" pitchFamily="2" charset="-79"/>
                <a:cs typeface="Arial Hebrew" pitchFamily="2" charset="-79"/>
              </a:rPr>
              <a:t>באחוה</a:t>
            </a:r>
            <a:endParaRPr lang="he-IL" dirty="0">
              <a:solidFill>
                <a:srgbClr val="002060"/>
              </a:solidFill>
              <a:latin typeface="Arial Hebrew" pitchFamily="2" charset="-79"/>
              <a:cs typeface="Arial Hebrew" pitchFamily="2" charset="-79"/>
            </a:endParaRPr>
          </a:p>
          <a:p>
            <a:pPr marL="514350" indent="-514350">
              <a:buAutoNum type="arabicPeriod"/>
            </a:pPr>
            <a:endParaRPr lang="he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B995F6-B9E1-CB47-A778-38A6D88046D7}"/>
              </a:ext>
            </a:extLst>
          </p:cNvPr>
          <p:cNvSpPr/>
          <p:nvPr/>
        </p:nvSpPr>
        <p:spPr>
          <a:xfrm>
            <a:off x="-222738" y="6201508"/>
            <a:ext cx="1184030" cy="84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D7EE8E-9217-004C-B338-D0FE9D885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347"/>
            <a:ext cx="1184030" cy="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19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Ach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2E8D"/>
      </a:accent1>
      <a:accent2>
        <a:srgbClr val="53BEC7"/>
      </a:accent2>
      <a:accent3>
        <a:srgbClr val="2E2357"/>
      </a:accent3>
      <a:accent4>
        <a:srgbClr val="FFC000"/>
      </a:accent4>
      <a:accent5>
        <a:srgbClr val="5B9BD5"/>
      </a:accent5>
      <a:accent6>
        <a:srgbClr val="70AD47"/>
      </a:accent6>
      <a:hlink>
        <a:srgbClr val="462E8D"/>
      </a:hlink>
      <a:folHlink>
        <a:srgbClr val="53BEC7"/>
      </a:folHlink>
    </a:clrScheme>
    <a:fontScheme name="Assistant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567</Words>
  <Application>Microsoft Office PowerPoint</Application>
  <PresentationFormat>מותאם אישית</PresentationFormat>
  <Paragraphs>76</Paragraphs>
  <Slides>13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Arial Hebrew</vt:lpstr>
      <vt:lpstr>Assistant</vt:lpstr>
      <vt:lpstr>Symbol</vt:lpstr>
      <vt:lpstr>Aharoni</vt:lpstr>
      <vt:lpstr>Calibri</vt:lpstr>
      <vt:lpstr>ערכת נושא Office</vt:lpstr>
      <vt:lpstr>מקידום השכלה גבוהה בפריפריה למוסד מקדם-פריפריה: על הצורך בהגדרות, שיטתיות ושוויון</vt:lpstr>
      <vt:lpstr>מצגת של PowerPoint</vt:lpstr>
      <vt:lpstr>מצגת של PowerPoint</vt:lpstr>
      <vt:lpstr>מצגת של PowerPoint</vt:lpstr>
      <vt:lpstr>מצגת של PowerPoint</vt:lpstr>
      <vt:lpstr> בג"ץ נסר נ' ממשלת ישראל (2012)‏‏:  </vt:lpstr>
      <vt:lpstr>מצגת של PowerPoint</vt:lpstr>
      <vt:lpstr> קידום ההשכלה הגבוהה בפריפריה צריך להיעשות בשלושה אפיקים: </vt:lpstr>
      <vt:lpstr>1. זיהוי והגדרה נכונים ואפקטיביים של בני/ות הפריפריה והשקעה אינדיבידואליסטית בהם/ן </vt:lpstr>
      <vt:lpstr>2. זיהוי והגדרה של "מוסדות מקדמי-פריפריה" והשקעה בהם כמוסדות אסטרטגיים: </vt:lpstr>
      <vt:lpstr>3. גיבוש מערך כלים אפקטיביים ואסטרטגיים לקידום הפריפריה.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sigalit shamir</dc:creator>
  <cp:lastModifiedBy>idanbitan1</cp:lastModifiedBy>
  <cp:revision>364</cp:revision>
  <cp:lastPrinted>2020-06-25T09:30:54Z</cp:lastPrinted>
  <dcterms:created xsi:type="dcterms:W3CDTF">2020-06-06T17:56:27Z</dcterms:created>
  <dcterms:modified xsi:type="dcterms:W3CDTF">2021-03-10T13:36:11Z</dcterms:modified>
</cp:coreProperties>
</file>